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47"/>
  </p:notesMasterIdLst>
  <p:sldIdLst>
    <p:sldId id="309" r:id="rId5"/>
    <p:sldId id="298" r:id="rId6"/>
    <p:sldId id="300" r:id="rId7"/>
    <p:sldId id="262" r:id="rId8"/>
    <p:sldId id="278" r:id="rId9"/>
    <p:sldId id="288" r:id="rId10"/>
    <p:sldId id="296" r:id="rId11"/>
    <p:sldId id="289" r:id="rId12"/>
    <p:sldId id="276" r:id="rId13"/>
    <p:sldId id="277" r:id="rId14"/>
    <p:sldId id="299" r:id="rId15"/>
    <p:sldId id="301" r:id="rId16"/>
    <p:sldId id="279" r:id="rId17"/>
    <p:sldId id="295" r:id="rId18"/>
    <p:sldId id="302" r:id="rId19"/>
    <p:sldId id="293" r:id="rId20"/>
    <p:sldId id="284" r:id="rId21"/>
    <p:sldId id="291" r:id="rId22"/>
    <p:sldId id="257" r:id="rId23"/>
    <p:sldId id="256" r:id="rId24"/>
    <p:sldId id="263" r:id="rId25"/>
    <p:sldId id="260" r:id="rId26"/>
    <p:sldId id="264" r:id="rId27"/>
    <p:sldId id="258" r:id="rId28"/>
    <p:sldId id="265" r:id="rId29"/>
    <p:sldId id="259" r:id="rId30"/>
    <p:sldId id="266" r:id="rId31"/>
    <p:sldId id="292" r:id="rId32"/>
    <p:sldId id="267" r:id="rId33"/>
    <p:sldId id="268" r:id="rId34"/>
    <p:sldId id="269" r:id="rId35"/>
    <p:sldId id="270" r:id="rId36"/>
    <p:sldId id="271" r:id="rId37"/>
    <p:sldId id="272" r:id="rId38"/>
    <p:sldId id="273" r:id="rId39"/>
    <p:sldId id="274" r:id="rId40"/>
    <p:sldId id="275" r:id="rId41"/>
    <p:sldId id="303" r:id="rId42"/>
    <p:sldId id="311" r:id="rId43"/>
    <p:sldId id="310" r:id="rId44"/>
    <p:sldId id="304" r:id="rId45"/>
    <p:sldId id="306" r:id="rId46"/>
  </p:sldIdLst>
  <p:sldSz cx="9906000" cy="6858000" type="A4"/>
  <p:notesSz cx="6794500" cy="9931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B2B2B2"/>
    <a:srgbClr val="DEC8EE"/>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E8373F-F62F-41BC-83D1-62EC21117868}" v="12" dt="2026-02-20T16:28:18.8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5" autoAdjust="0"/>
    <p:restoredTop sz="76513" autoAdjust="0"/>
  </p:normalViewPr>
  <p:slideViewPr>
    <p:cSldViewPr snapToGrid="0">
      <p:cViewPr varScale="1">
        <p:scale>
          <a:sx n="81" d="100"/>
          <a:sy n="81" d="100"/>
        </p:scale>
        <p:origin x="139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blard Chrystelle" userId="b1e4b3b0-cf97-4a8f-a55e-21056977499f" providerId="ADAL" clId="{26B51E58-375B-4EF8-8DCD-628FD1F7EE10}"/>
    <pc:docChg chg="undo custSel addSld delSld modSld">
      <pc:chgData name="Amblard Chrystelle" userId="b1e4b3b0-cf97-4a8f-a55e-21056977499f" providerId="ADAL" clId="{26B51E58-375B-4EF8-8DCD-628FD1F7EE10}" dt="2026-02-20T16:31:50.653" v="1492" actId="5793"/>
      <pc:docMkLst>
        <pc:docMk/>
      </pc:docMkLst>
      <pc:sldChg chg="modNotesTx">
        <pc:chgData name="Amblard Chrystelle" userId="b1e4b3b0-cf97-4a8f-a55e-21056977499f" providerId="ADAL" clId="{26B51E58-375B-4EF8-8DCD-628FD1F7EE10}" dt="2026-02-19T15:37:41.527" v="911" actId="6549"/>
        <pc:sldMkLst>
          <pc:docMk/>
          <pc:sldMk cId="1773323502" sldId="256"/>
        </pc:sldMkLst>
      </pc:sldChg>
      <pc:sldChg chg="modSp mod">
        <pc:chgData name="Amblard Chrystelle" userId="b1e4b3b0-cf97-4a8f-a55e-21056977499f" providerId="ADAL" clId="{26B51E58-375B-4EF8-8DCD-628FD1F7EE10}" dt="2026-02-19T15:37:17.319" v="910" actId="20577"/>
        <pc:sldMkLst>
          <pc:docMk/>
          <pc:sldMk cId="4163570624" sldId="257"/>
        </pc:sldMkLst>
        <pc:spChg chg="mod">
          <ac:chgData name="Amblard Chrystelle" userId="b1e4b3b0-cf97-4a8f-a55e-21056977499f" providerId="ADAL" clId="{26B51E58-375B-4EF8-8DCD-628FD1F7EE10}" dt="2026-02-10T15:38:16.497" v="240" actId="20577"/>
          <ac:spMkLst>
            <pc:docMk/>
            <pc:sldMk cId="4163570624" sldId="257"/>
            <ac:spMk id="2" creationId="{00000000-0000-0000-0000-000000000000}"/>
          </ac:spMkLst>
        </pc:spChg>
        <pc:spChg chg="mod">
          <ac:chgData name="Amblard Chrystelle" userId="b1e4b3b0-cf97-4a8f-a55e-21056977499f" providerId="ADAL" clId="{26B51E58-375B-4EF8-8DCD-628FD1F7EE10}" dt="2026-02-19T15:37:17.319" v="910" actId="20577"/>
          <ac:spMkLst>
            <pc:docMk/>
            <pc:sldMk cId="4163570624" sldId="257"/>
            <ac:spMk id="5" creationId="{00000000-0000-0000-0000-000000000000}"/>
          </ac:spMkLst>
        </pc:spChg>
      </pc:sldChg>
      <pc:sldChg chg="modNotesTx">
        <pc:chgData name="Amblard Chrystelle" userId="b1e4b3b0-cf97-4a8f-a55e-21056977499f" providerId="ADAL" clId="{26B51E58-375B-4EF8-8DCD-628FD1F7EE10}" dt="2026-02-19T15:38:13.844" v="912" actId="6549"/>
        <pc:sldMkLst>
          <pc:docMk/>
          <pc:sldMk cId="1439776602" sldId="258"/>
        </pc:sldMkLst>
      </pc:sldChg>
      <pc:sldChg chg="modNotesTx">
        <pc:chgData name="Amblard Chrystelle" userId="b1e4b3b0-cf97-4a8f-a55e-21056977499f" providerId="ADAL" clId="{26B51E58-375B-4EF8-8DCD-628FD1F7EE10}" dt="2026-02-19T15:38:22.196" v="913" actId="6549"/>
        <pc:sldMkLst>
          <pc:docMk/>
          <pc:sldMk cId="1524830246" sldId="259"/>
        </pc:sldMkLst>
      </pc:sldChg>
      <pc:sldChg chg="modSp mod">
        <pc:chgData name="Amblard Chrystelle" userId="b1e4b3b0-cf97-4a8f-a55e-21056977499f" providerId="ADAL" clId="{26B51E58-375B-4EF8-8DCD-628FD1F7EE10}" dt="2026-02-20T16:20:11.997" v="1402" actId="6549"/>
        <pc:sldMkLst>
          <pc:docMk/>
          <pc:sldMk cId="3668265207" sldId="262"/>
        </pc:sldMkLst>
        <pc:spChg chg="mod">
          <ac:chgData name="Amblard Chrystelle" userId="b1e4b3b0-cf97-4a8f-a55e-21056977499f" providerId="ADAL" clId="{26B51E58-375B-4EF8-8DCD-628FD1F7EE10}" dt="2026-02-20T16:20:11.997" v="1402" actId="6549"/>
          <ac:spMkLst>
            <pc:docMk/>
            <pc:sldMk cId="3668265207" sldId="262"/>
            <ac:spMk id="5" creationId="{00000000-0000-0000-0000-000000000000}"/>
          </ac:spMkLst>
        </pc:spChg>
      </pc:sldChg>
      <pc:sldChg chg="modSp mod">
        <pc:chgData name="Amblard Chrystelle" userId="b1e4b3b0-cf97-4a8f-a55e-21056977499f" providerId="ADAL" clId="{26B51E58-375B-4EF8-8DCD-628FD1F7EE10}" dt="2026-02-20T16:27:44.612" v="1483" actId="6549"/>
        <pc:sldMkLst>
          <pc:docMk/>
          <pc:sldMk cId="3271873768" sldId="265"/>
        </pc:sldMkLst>
        <pc:spChg chg="mod">
          <ac:chgData name="Amblard Chrystelle" userId="b1e4b3b0-cf97-4a8f-a55e-21056977499f" providerId="ADAL" clId="{26B51E58-375B-4EF8-8DCD-628FD1F7EE10}" dt="2026-02-20T16:27:44.612" v="1483" actId="6549"/>
          <ac:spMkLst>
            <pc:docMk/>
            <pc:sldMk cId="3271873768" sldId="265"/>
            <ac:spMk id="5" creationId="{00000000-0000-0000-0000-000000000000}"/>
          </ac:spMkLst>
        </pc:spChg>
      </pc:sldChg>
      <pc:sldChg chg="modSp mod">
        <pc:chgData name="Amblard Chrystelle" userId="b1e4b3b0-cf97-4a8f-a55e-21056977499f" providerId="ADAL" clId="{26B51E58-375B-4EF8-8DCD-628FD1F7EE10}" dt="2026-02-20T16:26:10.227" v="1478" actId="20577"/>
        <pc:sldMkLst>
          <pc:docMk/>
          <pc:sldMk cId="1120010710" sldId="266"/>
        </pc:sldMkLst>
        <pc:spChg chg="mod">
          <ac:chgData name="Amblard Chrystelle" userId="b1e4b3b0-cf97-4a8f-a55e-21056977499f" providerId="ADAL" clId="{26B51E58-375B-4EF8-8DCD-628FD1F7EE10}" dt="2026-02-10T15:53:42.402" v="476" actId="20577"/>
          <ac:spMkLst>
            <pc:docMk/>
            <pc:sldMk cId="1120010710" sldId="266"/>
            <ac:spMk id="2" creationId="{00000000-0000-0000-0000-000000000000}"/>
          </ac:spMkLst>
        </pc:spChg>
        <pc:spChg chg="mod">
          <ac:chgData name="Amblard Chrystelle" userId="b1e4b3b0-cf97-4a8f-a55e-21056977499f" providerId="ADAL" clId="{26B51E58-375B-4EF8-8DCD-628FD1F7EE10}" dt="2026-02-20T16:26:10.227" v="1478" actId="20577"/>
          <ac:spMkLst>
            <pc:docMk/>
            <pc:sldMk cId="1120010710" sldId="266"/>
            <ac:spMk id="5" creationId="{00000000-0000-0000-0000-000000000000}"/>
          </ac:spMkLst>
        </pc:spChg>
      </pc:sldChg>
      <pc:sldChg chg="modSp mod">
        <pc:chgData name="Amblard Chrystelle" userId="b1e4b3b0-cf97-4a8f-a55e-21056977499f" providerId="ADAL" clId="{26B51E58-375B-4EF8-8DCD-628FD1F7EE10}" dt="2026-02-19T15:39:41.523" v="926" actId="20577"/>
        <pc:sldMkLst>
          <pc:docMk/>
          <pc:sldMk cId="2080347413" sldId="267"/>
        </pc:sldMkLst>
        <pc:spChg chg="mod">
          <ac:chgData name="Amblard Chrystelle" userId="b1e4b3b0-cf97-4a8f-a55e-21056977499f" providerId="ADAL" clId="{26B51E58-375B-4EF8-8DCD-628FD1F7EE10}" dt="2026-02-19T15:39:41.523" v="926" actId="20577"/>
          <ac:spMkLst>
            <pc:docMk/>
            <pc:sldMk cId="2080347413" sldId="267"/>
            <ac:spMk id="4" creationId="{00000000-0000-0000-0000-000000000000}"/>
          </ac:spMkLst>
        </pc:spChg>
      </pc:sldChg>
      <pc:sldChg chg="modNotesTx">
        <pc:chgData name="Amblard Chrystelle" userId="b1e4b3b0-cf97-4a8f-a55e-21056977499f" providerId="ADAL" clId="{26B51E58-375B-4EF8-8DCD-628FD1F7EE10}" dt="2026-02-20T16:27:16.435" v="1480" actId="6549"/>
        <pc:sldMkLst>
          <pc:docMk/>
          <pc:sldMk cId="2824581794" sldId="268"/>
        </pc:sldMkLst>
      </pc:sldChg>
      <pc:sldChg chg="modNotesTx">
        <pc:chgData name="Amblard Chrystelle" userId="b1e4b3b0-cf97-4a8f-a55e-21056977499f" providerId="ADAL" clId="{26B51E58-375B-4EF8-8DCD-628FD1F7EE10}" dt="2026-02-20T16:31:50.653" v="1492" actId="5793"/>
        <pc:sldMkLst>
          <pc:docMk/>
          <pc:sldMk cId="602072261" sldId="272"/>
        </pc:sldMkLst>
      </pc:sldChg>
      <pc:sldChg chg="modSp mod">
        <pc:chgData name="Amblard Chrystelle" userId="b1e4b3b0-cf97-4a8f-a55e-21056977499f" providerId="ADAL" clId="{26B51E58-375B-4EF8-8DCD-628FD1F7EE10}" dt="2026-02-20T16:27:55.057" v="1484" actId="20577"/>
        <pc:sldMkLst>
          <pc:docMk/>
          <pc:sldMk cId="2320049699" sldId="273"/>
        </pc:sldMkLst>
        <pc:spChg chg="mod">
          <ac:chgData name="Amblard Chrystelle" userId="b1e4b3b0-cf97-4a8f-a55e-21056977499f" providerId="ADAL" clId="{26B51E58-375B-4EF8-8DCD-628FD1F7EE10}" dt="2026-02-20T16:27:55.057" v="1484" actId="20577"/>
          <ac:spMkLst>
            <pc:docMk/>
            <pc:sldMk cId="2320049699" sldId="273"/>
            <ac:spMk id="5" creationId="{00000000-0000-0000-0000-000000000000}"/>
          </ac:spMkLst>
        </pc:spChg>
      </pc:sldChg>
      <pc:sldChg chg="modNotesTx">
        <pc:chgData name="Amblard Chrystelle" userId="b1e4b3b0-cf97-4a8f-a55e-21056977499f" providerId="ADAL" clId="{26B51E58-375B-4EF8-8DCD-628FD1F7EE10}" dt="2026-02-20T16:27:32.604" v="1482" actId="5793"/>
        <pc:sldMkLst>
          <pc:docMk/>
          <pc:sldMk cId="1920323802" sldId="274"/>
        </pc:sldMkLst>
      </pc:sldChg>
      <pc:sldChg chg="modSp mod">
        <pc:chgData name="Amblard Chrystelle" userId="b1e4b3b0-cf97-4a8f-a55e-21056977499f" providerId="ADAL" clId="{26B51E58-375B-4EF8-8DCD-628FD1F7EE10}" dt="2026-02-20T16:22:57.713" v="1448" actId="20577"/>
        <pc:sldMkLst>
          <pc:docMk/>
          <pc:sldMk cId="4134791171" sldId="276"/>
        </pc:sldMkLst>
        <pc:spChg chg="mod">
          <ac:chgData name="Amblard Chrystelle" userId="b1e4b3b0-cf97-4a8f-a55e-21056977499f" providerId="ADAL" clId="{26B51E58-375B-4EF8-8DCD-628FD1F7EE10}" dt="2026-02-19T15:32:15.441" v="850" actId="20577"/>
          <ac:spMkLst>
            <pc:docMk/>
            <pc:sldMk cId="4134791171" sldId="276"/>
            <ac:spMk id="45" creationId="{00000000-0000-0000-0000-000000000000}"/>
          </ac:spMkLst>
        </pc:spChg>
        <pc:spChg chg="mod">
          <ac:chgData name="Amblard Chrystelle" userId="b1e4b3b0-cf97-4a8f-a55e-21056977499f" providerId="ADAL" clId="{26B51E58-375B-4EF8-8DCD-628FD1F7EE10}" dt="2026-02-19T15:32:25.186" v="854" actId="20577"/>
          <ac:spMkLst>
            <pc:docMk/>
            <pc:sldMk cId="4134791171" sldId="276"/>
            <ac:spMk id="46" creationId="{00000000-0000-0000-0000-000000000000}"/>
          </ac:spMkLst>
        </pc:spChg>
        <pc:spChg chg="mod">
          <ac:chgData name="Amblard Chrystelle" userId="b1e4b3b0-cf97-4a8f-a55e-21056977499f" providerId="ADAL" clId="{26B51E58-375B-4EF8-8DCD-628FD1F7EE10}" dt="2026-02-19T15:32:30.646" v="857" actId="20577"/>
          <ac:spMkLst>
            <pc:docMk/>
            <pc:sldMk cId="4134791171" sldId="276"/>
            <ac:spMk id="47" creationId="{00000000-0000-0000-0000-000000000000}"/>
          </ac:spMkLst>
        </pc:spChg>
        <pc:spChg chg="mod">
          <ac:chgData name="Amblard Chrystelle" userId="b1e4b3b0-cf97-4a8f-a55e-21056977499f" providerId="ADAL" clId="{26B51E58-375B-4EF8-8DCD-628FD1F7EE10}" dt="2026-02-20T16:22:57.713" v="1448" actId="20577"/>
          <ac:spMkLst>
            <pc:docMk/>
            <pc:sldMk cId="4134791171" sldId="276"/>
            <ac:spMk id="53" creationId="{00000000-0000-0000-0000-000000000000}"/>
          </ac:spMkLst>
        </pc:spChg>
      </pc:sldChg>
      <pc:sldChg chg="addSp modSp mod">
        <pc:chgData name="Amblard Chrystelle" userId="b1e4b3b0-cf97-4a8f-a55e-21056977499f" providerId="ADAL" clId="{26B51E58-375B-4EF8-8DCD-628FD1F7EE10}" dt="2026-02-20T16:24:18.051" v="1456" actId="20577"/>
        <pc:sldMkLst>
          <pc:docMk/>
          <pc:sldMk cId="2881789744" sldId="277"/>
        </pc:sldMkLst>
        <pc:spChg chg="add mod">
          <ac:chgData name="Amblard Chrystelle" userId="b1e4b3b0-cf97-4a8f-a55e-21056977499f" providerId="ADAL" clId="{26B51E58-375B-4EF8-8DCD-628FD1F7EE10}" dt="2026-02-20T10:56:18.944" v="1341" actId="1036"/>
          <ac:spMkLst>
            <pc:docMk/>
            <pc:sldMk cId="2881789744" sldId="277"/>
            <ac:spMk id="2" creationId="{2A6E5660-FA7F-6B6B-4E99-120F843DAF04}"/>
          </ac:spMkLst>
        </pc:spChg>
        <pc:spChg chg="mod">
          <ac:chgData name="Amblard Chrystelle" userId="b1e4b3b0-cf97-4a8f-a55e-21056977499f" providerId="ADAL" clId="{26B51E58-375B-4EF8-8DCD-628FD1F7EE10}" dt="2026-02-20T16:23:38.092" v="1454"/>
          <ac:spMkLst>
            <pc:docMk/>
            <pc:sldMk cId="2881789744" sldId="277"/>
            <ac:spMk id="6" creationId="{00000000-0000-0000-0000-000000000000}"/>
          </ac:spMkLst>
        </pc:spChg>
        <pc:spChg chg="mod">
          <ac:chgData name="Amblard Chrystelle" userId="b1e4b3b0-cf97-4a8f-a55e-21056977499f" providerId="ADAL" clId="{26B51E58-375B-4EF8-8DCD-628FD1F7EE10}" dt="2026-02-20T16:24:18.051" v="1456" actId="20577"/>
          <ac:spMkLst>
            <pc:docMk/>
            <pc:sldMk cId="2881789744" sldId="277"/>
            <ac:spMk id="7" creationId="{00000000-0000-0000-0000-000000000000}"/>
          </ac:spMkLst>
        </pc:spChg>
        <pc:spChg chg="mod">
          <ac:chgData name="Amblard Chrystelle" userId="b1e4b3b0-cf97-4a8f-a55e-21056977499f" providerId="ADAL" clId="{26B51E58-375B-4EF8-8DCD-628FD1F7EE10}" dt="2026-02-20T10:55:43.546" v="1324" actId="14100"/>
          <ac:spMkLst>
            <pc:docMk/>
            <pc:sldMk cId="2881789744" sldId="277"/>
            <ac:spMk id="10" creationId="{00000000-0000-0000-0000-000000000000}"/>
          </ac:spMkLst>
        </pc:spChg>
      </pc:sldChg>
      <pc:sldChg chg="modSp add del mod">
        <pc:chgData name="Amblard Chrystelle" userId="b1e4b3b0-cf97-4a8f-a55e-21056977499f" providerId="ADAL" clId="{26B51E58-375B-4EF8-8DCD-628FD1F7EE10}" dt="2026-02-20T16:21:32.116" v="1441" actId="948"/>
        <pc:sldMkLst>
          <pc:docMk/>
          <pc:sldMk cId="4190572179" sldId="278"/>
        </pc:sldMkLst>
        <pc:spChg chg="mod">
          <ac:chgData name="Amblard Chrystelle" userId="b1e4b3b0-cf97-4a8f-a55e-21056977499f" providerId="ADAL" clId="{26B51E58-375B-4EF8-8DCD-628FD1F7EE10}" dt="2026-02-19T17:29:58.532" v="1171" actId="1035"/>
          <ac:spMkLst>
            <pc:docMk/>
            <pc:sldMk cId="4190572179" sldId="278"/>
            <ac:spMk id="4" creationId="{00000000-0000-0000-0000-000000000000}"/>
          </ac:spMkLst>
        </pc:spChg>
        <pc:spChg chg="mod">
          <ac:chgData name="Amblard Chrystelle" userId="b1e4b3b0-cf97-4a8f-a55e-21056977499f" providerId="ADAL" clId="{26B51E58-375B-4EF8-8DCD-628FD1F7EE10}" dt="2026-02-20T16:21:32.116" v="1441" actId="948"/>
          <ac:spMkLst>
            <pc:docMk/>
            <pc:sldMk cId="4190572179" sldId="278"/>
            <ac:spMk id="5" creationId="{00000000-0000-0000-0000-000000000000}"/>
          </ac:spMkLst>
        </pc:spChg>
        <pc:spChg chg="mod">
          <ac:chgData name="Amblard Chrystelle" userId="b1e4b3b0-cf97-4a8f-a55e-21056977499f" providerId="ADAL" clId="{26B51E58-375B-4EF8-8DCD-628FD1F7EE10}" dt="2026-02-19T17:29:58.532" v="1171" actId="1035"/>
          <ac:spMkLst>
            <pc:docMk/>
            <pc:sldMk cId="4190572179" sldId="278"/>
            <ac:spMk id="6" creationId="{00000000-0000-0000-0000-000000000000}"/>
          </ac:spMkLst>
        </pc:spChg>
      </pc:sldChg>
      <pc:sldChg chg="modSp mod">
        <pc:chgData name="Amblard Chrystelle" userId="b1e4b3b0-cf97-4a8f-a55e-21056977499f" providerId="ADAL" clId="{26B51E58-375B-4EF8-8DCD-628FD1F7EE10}" dt="2026-02-19T15:34:56.913" v="891" actId="20577"/>
        <pc:sldMkLst>
          <pc:docMk/>
          <pc:sldMk cId="535621992" sldId="279"/>
        </pc:sldMkLst>
        <pc:spChg chg="mod">
          <ac:chgData name="Amblard Chrystelle" userId="b1e4b3b0-cf97-4a8f-a55e-21056977499f" providerId="ADAL" clId="{26B51E58-375B-4EF8-8DCD-628FD1F7EE10}" dt="2026-02-19T15:34:56.913" v="891" actId="20577"/>
          <ac:spMkLst>
            <pc:docMk/>
            <pc:sldMk cId="535621992" sldId="279"/>
            <ac:spMk id="51" creationId="{00000000-0000-0000-0000-000000000000}"/>
          </ac:spMkLst>
        </pc:spChg>
      </pc:sldChg>
      <pc:sldChg chg="modSp mod">
        <pc:chgData name="Amblard Chrystelle" userId="b1e4b3b0-cf97-4a8f-a55e-21056977499f" providerId="ADAL" clId="{26B51E58-375B-4EF8-8DCD-628FD1F7EE10}" dt="2026-02-19T17:38:49.795" v="1295"/>
        <pc:sldMkLst>
          <pc:docMk/>
          <pc:sldMk cId="1751290949" sldId="288"/>
        </pc:sldMkLst>
        <pc:spChg chg="mod">
          <ac:chgData name="Amblard Chrystelle" userId="b1e4b3b0-cf97-4a8f-a55e-21056977499f" providerId="ADAL" clId="{26B51E58-375B-4EF8-8DCD-628FD1F7EE10}" dt="2026-02-19T17:38:49.795" v="1295"/>
          <ac:spMkLst>
            <pc:docMk/>
            <pc:sldMk cId="1751290949" sldId="288"/>
            <ac:spMk id="4" creationId="{00000000-0000-0000-0000-000000000000}"/>
          </ac:spMkLst>
        </pc:spChg>
      </pc:sldChg>
      <pc:sldChg chg="modSp mod">
        <pc:chgData name="Amblard Chrystelle" userId="b1e4b3b0-cf97-4a8f-a55e-21056977499f" providerId="ADAL" clId="{26B51E58-375B-4EF8-8DCD-628FD1F7EE10}" dt="2026-02-20T16:22:32.723" v="1446" actId="20577"/>
        <pc:sldMkLst>
          <pc:docMk/>
          <pc:sldMk cId="4090540637" sldId="289"/>
        </pc:sldMkLst>
        <pc:spChg chg="mod">
          <ac:chgData name="Amblard Chrystelle" userId="b1e4b3b0-cf97-4a8f-a55e-21056977499f" providerId="ADAL" clId="{26B51E58-375B-4EF8-8DCD-628FD1F7EE10}" dt="2026-02-10T15:46:30.788" v="410" actId="20577"/>
          <ac:spMkLst>
            <pc:docMk/>
            <pc:sldMk cId="4090540637" sldId="289"/>
            <ac:spMk id="4" creationId="{00000000-0000-0000-0000-000000000000}"/>
          </ac:spMkLst>
        </pc:spChg>
        <pc:spChg chg="mod">
          <ac:chgData name="Amblard Chrystelle" userId="b1e4b3b0-cf97-4a8f-a55e-21056977499f" providerId="ADAL" clId="{26B51E58-375B-4EF8-8DCD-628FD1F7EE10}" dt="2026-02-10T15:46:20.829" v="409" actId="20577"/>
          <ac:spMkLst>
            <pc:docMk/>
            <pc:sldMk cId="4090540637" sldId="289"/>
            <ac:spMk id="6" creationId="{00000000-0000-0000-0000-000000000000}"/>
          </ac:spMkLst>
        </pc:spChg>
        <pc:spChg chg="mod">
          <ac:chgData name="Amblard Chrystelle" userId="b1e4b3b0-cf97-4a8f-a55e-21056977499f" providerId="ADAL" clId="{26B51E58-375B-4EF8-8DCD-628FD1F7EE10}" dt="2026-02-20T16:22:03.154" v="1443" actId="20577"/>
          <ac:spMkLst>
            <pc:docMk/>
            <pc:sldMk cId="4090540637" sldId="289"/>
            <ac:spMk id="17" creationId="{00000000-0000-0000-0000-000000000000}"/>
          </ac:spMkLst>
        </pc:spChg>
        <pc:spChg chg="mod">
          <ac:chgData name="Amblard Chrystelle" userId="b1e4b3b0-cf97-4a8f-a55e-21056977499f" providerId="ADAL" clId="{26B51E58-375B-4EF8-8DCD-628FD1F7EE10}" dt="2026-02-20T16:22:32.723" v="1446" actId="20577"/>
          <ac:spMkLst>
            <pc:docMk/>
            <pc:sldMk cId="4090540637" sldId="289"/>
            <ac:spMk id="20" creationId="{00000000-0000-0000-0000-000000000000}"/>
          </ac:spMkLst>
        </pc:spChg>
        <pc:spChg chg="mod">
          <ac:chgData name="Amblard Chrystelle" userId="b1e4b3b0-cf97-4a8f-a55e-21056977499f" providerId="ADAL" clId="{26B51E58-375B-4EF8-8DCD-628FD1F7EE10}" dt="2026-02-19T15:41:23.085" v="936" actId="20577"/>
          <ac:spMkLst>
            <pc:docMk/>
            <pc:sldMk cId="4090540637" sldId="289"/>
            <ac:spMk id="23" creationId="{00000000-0000-0000-0000-000000000000}"/>
          </ac:spMkLst>
        </pc:spChg>
        <pc:spChg chg="mod">
          <ac:chgData name="Amblard Chrystelle" userId="b1e4b3b0-cf97-4a8f-a55e-21056977499f" providerId="ADAL" clId="{26B51E58-375B-4EF8-8DCD-628FD1F7EE10}" dt="2026-02-19T15:41:25.070" v="937" actId="20577"/>
          <ac:spMkLst>
            <pc:docMk/>
            <pc:sldMk cId="4090540637" sldId="289"/>
            <ac:spMk id="24" creationId="{00000000-0000-0000-0000-000000000000}"/>
          </ac:spMkLst>
        </pc:spChg>
        <pc:spChg chg="mod">
          <ac:chgData name="Amblard Chrystelle" userId="b1e4b3b0-cf97-4a8f-a55e-21056977499f" providerId="ADAL" clId="{26B51E58-375B-4EF8-8DCD-628FD1F7EE10}" dt="2026-02-19T15:41:26.617" v="938" actId="20577"/>
          <ac:spMkLst>
            <pc:docMk/>
            <pc:sldMk cId="4090540637" sldId="289"/>
            <ac:spMk id="25" creationId="{00000000-0000-0000-0000-000000000000}"/>
          </ac:spMkLst>
        </pc:spChg>
        <pc:spChg chg="mod">
          <ac:chgData name="Amblard Chrystelle" userId="b1e4b3b0-cf97-4a8f-a55e-21056977499f" providerId="ADAL" clId="{26B51E58-375B-4EF8-8DCD-628FD1F7EE10}" dt="2026-02-19T15:41:29.752" v="939" actId="20577"/>
          <ac:spMkLst>
            <pc:docMk/>
            <pc:sldMk cId="4090540637" sldId="289"/>
            <ac:spMk id="26" creationId="{00000000-0000-0000-0000-000000000000}"/>
          </ac:spMkLst>
        </pc:spChg>
        <pc:spChg chg="mod">
          <ac:chgData name="Amblard Chrystelle" userId="b1e4b3b0-cf97-4a8f-a55e-21056977499f" providerId="ADAL" clId="{26B51E58-375B-4EF8-8DCD-628FD1F7EE10}" dt="2026-02-19T15:41:31.063" v="940" actId="20577"/>
          <ac:spMkLst>
            <pc:docMk/>
            <pc:sldMk cId="4090540637" sldId="289"/>
            <ac:spMk id="27" creationId="{00000000-0000-0000-0000-000000000000}"/>
          </ac:spMkLst>
        </pc:spChg>
        <pc:spChg chg="mod">
          <ac:chgData name="Amblard Chrystelle" userId="b1e4b3b0-cf97-4a8f-a55e-21056977499f" providerId="ADAL" clId="{26B51E58-375B-4EF8-8DCD-628FD1F7EE10}" dt="2026-02-19T17:39:48.775" v="1307" actId="20577"/>
          <ac:spMkLst>
            <pc:docMk/>
            <pc:sldMk cId="4090540637" sldId="289"/>
            <ac:spMk id="29" creationId="{00000000-0000-0000-0000-000000000000}"/>
          </ac:spMkLst>
        </pc:spChg>
      </pc:sldChg>
      <pc:sldChg chg="modSp mod">
        <pc:chgData name="Amblard Chrystelle" userId="b1e4b3b0-cf97-4a8f-a55e-21056977499f" providerId="ADAL" clId="{26B51E58-375B-4EF8-8DCD-628FD1F7EE10}" dt="2026-02-19T15:35:39.129" v="905" actId="20577"/>
        <pc:sldMkLst>
          <pc:docMk/>
          <pc:sldMk cId="4210784742" sldId="293"/>
        </pc:sldMkLst>
        <pc:spChg chg="mod">
          <ac:chgData name="Amblard Chrystelle" userId="b1e4b3b0-cf97-4a8f-a55e-21056977499f" providerId="ADAL" clId="{26B51E58-375B-4EF8-8DCD-628FD1F7EE10}" dt="2026-02-19T15:35:31.836" v="901" actId="20577"/>
          <ac:spMkLst>
            <pc:docMk/>
            <pc:sldMk cId="4210784742" sldId="293"/>
            <ac:spMk id="19" creationId="{00000000-0000-0000-0000-000000000000}"/>
          </ac:spMkLst>
        </pc:spChg>
        <pc:spChg chg="mod">
          <ac:chgData name="Amblard Chrystelle" userId="b1e4b3b0-cf97-4a8f-a55e-21056977499f" providerId="ADAL" clId="{26B51E58-375B-4EF8-8DCD-628FD1F7EE10}" dt="2026-02-19T15:35:34.410" v="902" actId="20577"/>
          <ac:spMkLst>
            <pc:docMk/>
            <pc:sldMk cId="4210784742" sldId="293"/>
            <ac:spMk id="25" creationId="{00000000-0000-0000-0000-000000000000}"/>
          </ac:spMkLst>
        </pc:spChg>
        <pc:spChg chg="mod">
          <ac:chgData name="Amblard Chrystelle" userId="b1e4b3b0-cf97-4a8f-a55e-21056977499f" providerId="ADAL" clId="{26B51E58-375B-4EF8-8DCD-628FD1F7EE10}" dt="2026-02-19T15:35:39.129" v="905" actId="20577"/>
          <ac:spMkLst>
            <pc:docMk/>
            <pc:sldMk cId="4210784742" sldId="293"/>
            <ac:spMk id="30" creationId="{00000000-0000-0000-0000-000000000000}"/>
          </ac:spMkLst>
        </pc:spChg>
        <pc:spChg chg="mod">
          <ac:chgData name="Amblard Chrystelle" userId="b1e4b3b0-cf97-4a8f-a55e-21056977499f" providerId="ADAL" clId="{26B51E58-375B-4EF8-8DCD-628FD1F7EE10}" dt="2026-02-19T15:35:36.073" v="903" actId="20577"/>
          <ac:spMkLst>
            <pc:docMk/>
            <pc:sldMk cId="4210784742" sldId="293"/>
            <ac:spMk id="31" creationId="{00000000-0000-0000-0000-000000000000}"/>
          </ac:spMkLst>
        </pc:spChg>
        <pc:spChg chg="mod">
          <ac:chgData name="Amblard Chrystelle" userId="b1e4b3b0-cf97-4a8f-a55e-21056977499f" providerId="ADAL" clId="{26B51E58-375B-4EF8-8DCD-628FD1F7EE10}" dt="2026-02-19T15:35:37.414" v="904" actId="20577"/>
          <ac:spMkLst>
            <pc:docMk/>
            <pc:sldMk cId="4210784742" sldId="293"/>
            <ac:spMk id="37" creationId="{00000000-0000-0000-0000-000000000000}"/>
          </ac:spMkLst>
        </pc:spChg>
      </pc:sldChg>
      <pc:sldChg chg="modSp mod">
        <pc:chgData name="Amblard Chrystelle" userId="b1e4b3b0-cf97-4a8f-a55e-21056977499f" providerId="ADAL" clId="{26B51E58-375B-4EF8-8DCD-628FD1F7EE10}" dt="2026-02-10T15:45:47.474" v="408" actId="20577"/>
        <pc:sldMkLst>
          <pc:docMk/>
          <pc:sldMk cId="2819908067" sldId="296"/>
        </pc:sldMkLst>
        <pc:spChg chg="mod">
          <ac:chgData name="Amblard Chrystelle" userId="b1e4b3b0-cf97-4a8f-a55e-21056977499f" providerId="ADAL" clId="{26B51E58-375B-4EF8-8DCD-628FD1F7EE10}" dt="2026-02-10T15:45:47.474" v="408" actId="20577"/>
          <ac:spMkLst>
            <pc:docMk/>
            <pc:sldMk cId="2819908067" sldId="296"/>
            <ac:spMk id="2" creationId="{00000000-0000-0000-0000-000000000000}"/>
          </ac:spMkLst>
        </pc:spChg>
      </pc:sldChg>
      <pc:sldChg chg="modSp mod">
        <pc:chgData name="Amblard Chrystelle" userId="b1e4b3b0-cf97-4a8f-a55e-21056977499f" providerId="ADAL" clId="{26B51E58-375B-4EF8-8DCD-628FD1F7EE10}" dt="2026-02-20T16:17:48.359" v="1346" actId="6549"/>
        <pc:sldMkLst>
          <pc:docMk/>
          <pc:sldMk cId="2996221027" sldId="298"/>
        </pc:sldMkLst>
        <pc:spChg chg="mod">
          <ac:chgData name="Amblard Chrystelle" userId="b1e4b3b0-cf97-4a8f-a55e-21056977499f" providerId="ADAL" clId="{26B51E58-375B-4EF8-8DCD-628FD1F7EE10}" dt="2026-02-19T15:10:29.197" v="609" actId="20577"/>
          <ac:spMkLst>
            <pc:docMk/>
            <pc:sldMk cId="2996221027" sldId="298"/>
            <ac:spMk id="3" creationId="{00000000-0000-0000-0000-000000000000}"/>
          </ac:spMkLst>
        </pc:spChg>
        <pc:spChg chg="mod">
          <ac:chgData name="Amblard Chrystelle" userId="b1e4b3b0-cf97-4a8f-a55e-21056977499f" providerId="ADAL" clId="{26B51E58-375B-4EF8-8DCD-628FD1F7EE10}" dt="2026-02-20T16:17:48.359" v="1346" actId="6549"/>
          <ac:spMkLst>
            <pc:docMk/>
            <pc:sldMk cId="2996221027" sldId="298"/>
            <ac:spMk id="5" creationId="{00000000-0000-0000-0000-000000000000}"/>
          </ac:spMkLst>
        </pc:spChg>
        <pc:picChg chg="mod">
          <ac:chgData name="Amblard Chrystelle" userId="b1e4b3b0-cf97-4a8f-a55e-21056977499f" providerId="ADAL" clId="{26B51E58-375B-4EF8-8DCD-628FD1F7EE10}" dt="2026-02-19T16:11:14.648" v="983" actId="1038"/>
          <ac:picMkLst>
            <pc:docMk/>
            <pc:sldMk cId="2996221027" sldId="298"/>
            <ac:picMk id="4" creationId="{00000000-0000-0000-0000-000000000000}"/>
          </ac:picMkLst>
        </pc:picChg>
      </pc:sldChg>
      <pc:sldChg chg="modSp mod">
        <pc:chgData name="Amblard Chrystelle" userId="b1e4b3b0-cf97-4a8f-a55e-21056977499f" providerId="ADAL" clId="{26B51E58-375B-4EF8-8DCD-628FD1F7EE10}" dt="2026-02-20T16:25:22.165" v="1461" actId="6549"/>
        <pc:sldMkLst>
          <pc:docMk/>
          <pc:sldMk cId="224515947" sldId="299"/>
        </pc:sldMkLst>
        <pc:spChg chg="mod">
          <ac:chgData name="Amblard Chrystelle" userId="b1e4b3b0-cf97-4a8f-a55e-21056977499f" providerId="ADAL" clId="{26B51E58-375B-4EF8-8DCD-628FD1F7EE10}" dt="2026-02-20T16:24:56.261" v="1460" actId="20577"/>
          <ac:spMkLst>
            <pc:docMk/>
            <pc:sldMk cId="224515947" sldId="299"/>
            <ac:spMk id="3" creationId="{00000000-0000-0000-0000-000000000000}"/>
          </ac:spMkLst>
        </pc:spChg>
        <pc:spChg chg="mod">
          <ac:chgData name="Amblard Chrystelle" userId="b1e4b3b0-cf97-4a8f-a55e-21056977499f" providerId="ADAL" clId="{26B51E58-375B-4EF8-8DCD-628FD1F7EE10}" dt="2026-02-19T15:40:34.819" v="935" actId="20577"/>
          <ac:spMkLst>
            <pc:docMk/>
            <pc:sldMk cId="224515947" sldId="299"/>
            <ac:spMk id="5" creationId="{00000000-0000-0000-0000-000000000000}"/>
          </ac:spMkLst>
        </pc:spChg>
        <pc:spChg chg="mod">
          <ac:chgData name="Amblard Chrystelle" userId="b1e4b3b0-cf97-4a8f-a55e-21056977499f" providerId="ADAL" clId="{26B51E58-375B-4EF8-8DCD-628FD1F7EE10}" dt="2026-02-20T16:25:22.165" v="1461" actId="6549"/>
          <ac:spMkLst>
            <pc:docMk/>
            <pc:sldMk cId="224515947" sldId="299"/>
            <ac:spMk id="6" creationId="{00000000-0000-0000-0000-000000000000}"/>
          </ac:spMkLst>
        </pc:spChg>
      </pc:sldChg>
      <pc:sldChg chg="modSp mod">
        <pc:chgData name="Amblard Chrystelle" userId="b1e4b3b0-cf97-4a8f-a55e-21056977499f" providerId="ADAL" clId="{26B51E58-375B-4EF8-8DCD-628FD1F7EE10}" dt="2026-02-19T15:35:23.852" v="900" actId="20577"/>
        <pc:sldMkLst>
          <pc:docMk/>
          <pc:sldMk cId="2199313547" sldId="302"/>
        </pc:sldMkLst>
        <pc:spChg chg="mod">
          <ac:chgData name="Amblard Chrystelle" userId="b1e4b3b0-cf97-4a8f-a55e-21056977499f" providerId="ADAL" clId="{26B51E58-375B-4EF8-8DCD-628FD1F7EE10}" dt="2026-02-19T15:35:23.852" v="900" actId="20577"/>
          <ac:spMkLst>
            <pc:docMk/>
            <pc:sldMk cId="2199313547" sldId="302"/>
            <ac:spMk id="3" creationId="{00000000-0000-0000-0000-000000000000}"/>
          </ac:spMkLst>
        </pc:spChg>
        <pc:spChg chg="mod">
          <ac:chgData name="Amblard Chrystelle" userId="b1e4b3b0-cf97-4a8f-a55e-21056977499f" providerId="ADAL" clId="{26B51E58-375B-4EF8-8DCD-628FD1F7EE10}" dt="2026-02-19T15:35:09.605" v="892" actId="20577"/>
          <ac:spMkLst>
            <pc:docMk/>
            <pc:sldMk cId="2199313547" sldId="302"/>
            <ac:spMk id="6" creationId="{00000000-0000-0000-0000-000000000000}"/>
          </ac:spMkLst>
        </pc:spChg>
      </pc:sldChg>
      <pc:sldChg chg="modSp mod">
        <pc:chgData name="Amblard Chrystelle" userId="b1e4b3b0-cf97-4a8f-a55e-21056977499f" providerId="ADAL" clId="{26B51E58-375B-4EF8-8DCD-628FD1F7EE10}" dt="2026-02-10T15:24:28.920" v="9" actId="20577"/>
        <pc:sldMkLst>
          <pc:docMk/>
          <pc:sldMk cId="4205638012" sldId="303"/>
        </pc:sldMkLst>
        <pc:spChg chg="mod">
          <ac:chgData name="Amblard Chrystelle" userId="b1e4b3b0-cf97-4a8f-a55e-21056977499f" providerId="ADAL" clId="{26B51E58-375B-4EF8-8DCD-628FD1F7EE10}" dt="2026-02-10T15:24:28.920" v="9" actId="20577"/>
          <ac:spMkLst>
            <pc:docMk/>
            <pc:sldMk cId="4205638012" sldId="303"/>
            <ac:spMk id="4" creationId="{00000000-0000-0000-0000-000000000000}"/>
          </ac:spMkLst>
        </pc:spChg>
      </pc:sldChg>
      <pc:sldChg chg="addSp delSp modSp mod">
        <pc:chgData name="Amblard Chrystelle" userId="b1e4b3b0-cf97-4a8f-a55e-21056977499f" providerId="ADAL" clId="{26B51E58-375B-4EF8-8DCD-628FD1F7EE10}" dt="2026-02-10T15:27:55.281" v="15" actId="962"/>
        <pc:sldMkLst>
          <pc:docMk/>
          <pc:sldMk cId="994782956" sldId="304"/>
        </pc:sldMkLst>
        <pc:picChg chg="add mod">
          <ac:chgData name="Amblard Chrystelle" userId="b1e4b3b0-cf97-4a8f-a55e-21056977499f" providerId="ADAL" clId="{26B51E58-375B-4EF8-8DCD-628FD1F7EE10}" dt="2026-02-10T15:27:55.281" v="15" actId="962"/>
          <ac:picMkLst>
            <pc:docMk/>
            <pc:sldMk cId="994782956" sldId="304"/>
            <ac:picMk id="3" creationId="{86939EF0-DEEC-095A-C194-14D3A30B273D}"/>
          </ac:picMkLst>
        </pc:picChg>
      </pc:sldChg>
      <pc:sldChg chg="addSp delSp modSp mod">
        <pc:chgData name="Amblard Chrystelle" userId="b1e4b3b0-cf97-4a8f-a55e-21056977499f" providerId="ADAL" clId="{26B51E58-375B-4EF8-8DCD-628FD1F7EE10}" dt="2026-02-10T15:27:22.055" v="12" actId="962"/>
        <pc:sldMkLst>
          <pc:docMk/>
          <pc:sldMk cId="986944407" sldId="306"/>
        </pc:sldMkLst>
        <pc:picChg chg="add mod">
          <ac:chgData name="Amblard Chrystelle" userId="b1e4b3b0-cf97-4a8f-a55e-21056977499f" providerId="ADAL" clId="{26B51E58-375B-4EF8-8DCD-628FD1F7EE10}" dt="2026-02-10T15:27:22.055" v="12" actId="962"/>
          <ac:picMkLst>
            <pc:docMk/>
            <pc:sldMk cId="986944407" sldId="306"/>
            <ac:picMk id="3" creationId="{9558F1FA-0510-9AAB-8B65-2DC29973B793}"/>
          </ac:picMkLst>
        </pc:picChg>
      </pc:sldChg>
      <pc:sldChg chg="modSp mod">
        <pc:chgData name="Amblard Chrystelle" userId="b1e4b3b0-cf97-4a8f-a55e-21056977499f" providerId="ADAL" clId="{26B51E58-375B-4EF8-8DCD-628FD1F7EE10}" dt="2026-02-20T16:16:38.771" v="1345" actId="20577"/>
        <pc:sldMkLst>
          <pc:docMk/>
          <pc:sldMk cId="1279221866" sldId="309"/>
        </pc:sldMkLst>
        <pc:spChg chg="mod">
          <ac:chgData name="Amblard Chrystelle" userId="b1e4b3b0-cf97-4a8f-a55e-21056977499f" providerId="ADAL" clId="{26B51E58-375B-4EF8-8DCD-628FD1F7EE10}" dt="2026-02-20T16:16:38.771" v="1345" actId="20577"/>
          <ac:spMkLst>
            <pc:docMk/>
            <pc:sldMk cId="1279221866" sldId="309"/>
            <ac:spMk id="19" creationId="{00000000-0000-0000-0000-000000000000}"/>
          </ac:spMkLst>
        </pc:spChg>
        <pc:spChg chg="mod">
          <ac:chgData name="Amblard Chrystelle" userId="b1e4b3b0-cf97-4a8f-a55e-21056977499f" providerId="ADAL" clId="{26B51E58-375B-4EF8-8DCD-628FD1F7EE10}" dt="2026-02-19T15:08:50.664" v="557" actId="20577"/>
          <ac:spMkLst>
            <pc:docMk/>
            <pc:sldMk cId="1279221866" sldId="309"/>
            <ac:spMk id="20" creationId="{00000000-0000-0000-0000-000000000000}"/>
          </ac:spMkLst>
        </pc:spChg>
      </pc:sldChg>
      <pc:sldChg chg="addSp delSp modSp new mod">
        <pc:chgData name="Amblard Chrystelle" userId="b1e4b3b0-cf97-4a8f-a55e-21056977499f" providerId="ADAL" clId="{26B51E58-375B-4EF8-8DCD-628FD1F7EE10}" dt="2026-02-10T15:28:48.041" v="24" actId="962"/>
        <pc:sldMkLst>
          <pc:docMk/>
          <pc:sldMk cId="104046386" sldId="310"/>
        </pc:sldMkLst>
        <pc:picChg chg="add mod">
          <ac:chgData name="Amblard Chrystelle" userId="b1e4b3b0-cf97-4a8f-a55e-21056977499f" providerId="ADAL" clId="{26B51E58-375B-4EF8-8DCD-628FD1F7EE10}" dt="2026-02-10T15:28:48.041" v="24" actId="962"/>
          <ac:picMkLst>
            <pc:docMk/>
            <pc:sldMk cId="104046386" sldId="310"/>
            <ac:picMk id="5" creationId="{B139627C-BB06-3350-5308-C841BEB3F88F}"/>
          </ac:picMkLst>
        </pc:picChg>
      </pc:sldChg>
      <pc:sldChg chg="addSp delSp modSp new mod modClrScheme chgLayout">
        <pc:chgData name="Amblard Chrystelle" userId="b1e4b3b0-cf97-4a8f-a55e-21056977499f" providerId="ADAL" clId="{26B51E58-375B-4EF8-8DCD-628FD1F7EE10}" dt="2026-02-20T16:28:29.131" v="1490" actId="20577"/>
        <pc:sldMkLst>
          <pc:docMk/>
          <pc:sldMk cId="1359693021" sldId="311"/>
        </pc:sldMkLst>
        <pc:spChg chg="add mod">
          <ac:chgData name="Amblard Chrystelle" userId="b1e4b3b0-cf97-4a8f-a55e-21056977499f" providerId="ADAL" clId="{26B51E58-375B-4EF8-8DCD-628FD1F7EE10}" dt="2026-02-19T15:46:45.993" v="971"/>
          <ac:spMkLst>
            <pc:docMk/>
            <pc:sldMk cId="1359693021" sldId="311"/>
            <ac:spMk id="2" creationId="{3D6D6652-04B4-62DF-897E-0DF2D6406F85}"/>
          </ac:spMkLst>
        </pc:spChg>
        <pc:spChg chg="add mod">
          <ac:chgData name="Amblard Chrystelle" userId="b1e4b3b0-cf97-4a8f-a55e-21056977499f" providerId="ADAL" clId="{26B51E58-375B-4EF8-8DCD-628FD1F7EE10}" dt="2026-02-20T16:28:29.131" v="1490" actId="20577"/>
          <ac:spMkLst>
            <pc:docMk/>
            <pc:sldMk cId="1359693021" sldId="311"/>
            <ac:spMk id="6" creationId="{7446F546-E620-D363-2460-9796A0A4D435}"/>
          </ac:spMkLst>
        </pc:spChg>
        <pc:picChg chg="add mod">
          <ac:chgData name="Amblard Chrystelle" userId="b1e4b3b0-cf97-4a8f-a55e-21056977499f" providerId="ADAL" clId="{26B51E58-375B-4EF8-8DCD-628FD1F7EE10}" dt="2026-02-10T15:29:14.579" v="27" actId="962"/>
          <ac:picMkLst>
            <pc:docMk/>
            <pc:sldMk cId="1359693021" sldId="311"/>
            <ac:picMk id="5" creationId="{328FA96A-EBCB-A615-8C9D-862FC84F8AF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4283" cy="49829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48645" y="0"/>
            <a:ext cx="2944283" cy="498295"/>
          </a:xfrm>
          <a:prstGeom prst="rect">
            <a:avLst/>
          </a:prstGeom>
        </p:spPr>
        <p:txBody>
          <a:bodyPr vert="horz" lIns="91440" tIns="45720" rIns="91440" bIns="45720" rtlCol="0"/>
          <a:lstStyle>
            <a:lvl1pPr algn="r">
              <a:defRPr sz="1200"/>
            </a:lvl1pPr>
          </a:lstStyle>
          <a:p>
            <a:fld id="{645631CB-60B2-4629-84ED-54558AE86C14}" type="datetimeFigureOut">
              <a:rPr lang="fr-FR" smtClean="0"/>
              <a:t>19/02/2026</a:t>
            </a:fld>
            <a:endParaRPr lang="fr-FR"/>
          </a:p>
        </p:txBody>
      </p:sp>
      <p:sp>
        <p:nvSpPr>
          <p:cNvPr id="4" name="Espace réservé de l'image des diapositives 3"/>
          <p:cNvSpPr>
            <a:spLocks noGrp="1" noRot="1" noChangeAspect="1"/>
          </p:cNvSpPr>
          <p:nvPr>
            <p:ph type="sldImg" idx="2"/>
          </p:nvPr>
        </p:nvSpPr>
        <p:spPr>
          <a:xfrm>
            <a:off x="977900" y="1241425"/>
            <a:ext cx="4838700" cy="335121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450" y="4779487"/>
            <a:ext cx="5435600" cy="3910489"/>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1" y="9433107"/>
            <a:ext cx="2944283" cy="49829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48645" y="9433107"/>
            <a:ext cx="2944283" cy="498294"/>
          </a:xfrm>
          <a:prstGeom prst="rect">
            <a:avLst/>
          </a:prstGeom>
        </p:spPr>
        <p:txBody>
          <a:bodyPr vert="horz" lIns="91440" tIns="45720" rIns="91440" bIns="45720" rtlCol="0" anchor="b"/>
          <a:lstStyle>
            <a:lvl1pPr algn="r">
              <a:defRPr sz="1200"/>
            </a:lvl1pPr>
          </a:lstStyle>
          <a:p>
            <a:fld id="{C4D557AC-0FD0-4787-9F55-150F6945DFF1}" type="slidenum">
              <a:rPr lang="fr-FR" smtClean="0"/>
              <a:t>‹N°›</a:t>
            </a:fld>
            <a:endParaRPr lang="fr-FR"/>
          </a:p>
        </p:txBody>
      </p:sp>
    </p:spTree>
    <p:extLst>
      <p:ext uri="{BB962C8B-B14F-4D97-AF65-F5344CB8AC3E}">
        <p14:creationId xmlns:p14="http://schemas.microsoft.com/office/powerpoint/2010/main" val="2623947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20</a:t>
            </a:fld>
            <a:endParaRPr lang="fr-FR"/>
          </a:p>
        </p:txBody>
      </p:sp>
    </p:spTree>
    <p:extLst>
      <p:ext uri="{BB962C8B-B14F-4D97-AF65-F5344CB8AC3E}">
        <p14:creationId xmlns:p14="http://schemas.microsoft.com/office/powerpoint/2010/main" val="440648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22</a:t>
            </a:fld>
            <a:endParaRPr lang="fr-FR"/>
          </a:p>
        </p:txBody>
      </p:sp>
    </p:spTree>
    <p:extLst>
      <p:ext uri="{BB962C8B-B14F-4D97-AF65-F5344CB8AC3E}">
        <p14:creationId xmlns:p14="http://schemas.microsoft.com/office/powerpoint/2010/main" val="2652468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txBody>
          <a:bodyPr/>
          <a:lstStyle/>
          <a:p>
            <a:endParaRPr lang="fr-FR"/>
          </a:p>
        </p:txBody>
      </p:sp>
      <p:sp>
        <p:nvSpPr>
          <p:cNvPr id="3" name="Espace réservé des notes 2"/>
          <p:cNvSpPr>
            <a:spLocks noGrp="1"/>
          </p:cNvSpPr>
          <p:nvPr>
            <p:ph type="body" idx="1"/>
          </p:nvPr>
        </p:nvSpPr>
        <p:spPr/>
        <p:txBody>
          <a:bodyPr/>
          <a:lstStyle/>
          <a:p>
            <a:pPr marL="171450" indent="-171450">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24</a:t>
            </a:fld>
            <a:endParaRPr lang="fr-FR"/>
          </a:p>
        </p:txBody>
      </p:sp>
    </p:spTree>
    <p:extLst>
      <p:ext uri="{BB962C8B-B14F-4D97-AF65-F5344CB8AC3E}">
        <p14:creationId xmlns:p14="http://schemas.microsoft.com/office/powerpoint/2010/main" val="2480177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txBody>
          <a:bodyPr/>
          <a:lstStyle/>
          <a:p>
            <a:endParaRPr lang="fr-FR"/>
          </a:p>
        </p:txBody>
      </p:sp>
      <p:sp>
        <p:nvSpPr>
          <p:cNvPr id="3" name="Espace réservé des notes 2"/>
          <p:cNvSpPr>
            <a:spLocks noGrp="1"/>
          </p:cNvSpPr>
          <p:nvPr>
            <p:ph type="body" idx="1"/>
          </p:nvPr>
        </p:nvSpPr>
        <p:spPr/>
        <p:txBody>
          <a:bodyPr/>
          <a:lstStyle/>
          <a:p>
            <a:pPr marL="171450" indent="-171450">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26</a:t>
            </a:fld>
            <a:endParaRPr lang="fr-FR"/>
          </a:p>
        </p:txBody>
      </p:sp>
    </p:spTree>
    <p:extLst>
      <p:ext uri="{BB962C8B-B14F-4D97-AF65-F5344CB8AC3E}">
        <p14:creationId xmlns:p14="http://schemas.microsoft.com/office/powerpoint/2010/main" val="1839129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txBody>
          <a:bodyPr/>
          <a:lstStyle/>
          <a:p>
            <a:endParaRPr lang="fr-FR"/>
          </a:p>
        </p:txBody>
      </p:sp>
      <p:sp>
        <p:nvSpPr>
          <p:cNvPr id="3" name="Espace réservé des notes 2"/>
          <p:cNvSpPr>
            <a:spLocks noGrp="1"/>
          </p:cNvSpPr>
          <p:nvPr>
            <p:ph type="body" idx="1"/>
          </p:nvPr>
        </p:nvSpPr>
        <p:spPr/>
        <p:txBody>
          <a:bodyPr/>
          <a:lstStyle/>
          <a:p>
            <a:pPr marL="171450" indent="-171450">
              <a:buFont typeface="Arial" panose="020B0604020202020204" pitchFamily="34" charset="0"/>
              <a:buChar char="•"/>
            </a:pPr>
            <a:endParaRPr lang="fr-FR" baseline="0"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30</a:t>
            </a:fld>
            <a:endParaRPr lang="fr-FR"/>
          </a:p>
        </p:txBody>
      </p:sp>
    </p:spTree>
    <p:extLst>
      <p:ext uri="{BB962C8B-B14F-4D97-AF65-F5344CB8AC3E}">
        <p14:creationId xmlns:p14="http://schemas.microsoft.com/office/powerpoint/2010/main" val="2999550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32</a:t>
            </a:fld>
            <a:endParaRPr lang="fr-FR"/>
          </a:p>
        </p:txBody>
      </p:sp>
    </p:spTree>
    <p:extLst>
      <p:ext uri="{BB962C8B-B14F-4D97-AF65-F5344CB8AC3E}">
        <p14:creationId xmlns:p14="http://schemas.microsoft.com/office/powerpoint/2010/main" val="1962130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txBody>
          <a:bodyPr/>
          <a:lstStyle/>
          <a:p>
            <a:endParaRPr lang="fr-FR"/>
          </a:p>
        </p:txBody>
      </p:sp>
      <p:sp>
        <p:nvSpPr>
          <p:cNvPr id="3" name="Espace réservé des notes 2"/>
          <p:cNvSpPr>
            <a:spLocks noGrp="1"/>
          </p:cNvSpPr>
          <p:nvPr>
            <p:ph type="body" idx="1"/>
          </p:nvPr>
        </p:nvSpPr>
        <p:spPr/>
        <p:txBody>
          <a:bodyPr/>
          <a:lstStyle/>
          <a:p>
            <a:pPr marL="0" indent="0">
              <a:buFont typeface="Arial" panose="020B0604020202020204" pitchFamily="34" charset="0"/>
              <a:buNone/>
            </a:pPr>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34</a:t>
            </a:fld>
            <a:endParaRPr lang="fr-FR"/>
          </a:p>
        </p:txBody>
      </p:sp>
    </p:spTree>
    <p:extLst>
      <p:ext uri="{BB962C8B-B14F-4D97-AF65-F5344CB8AC3E}">
        <p14:creationId xmlns:p14="http://schemas.microsoft.com/office/powerpoint/2010/main" val="2842760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txBody>
          <a:bodyPr/>
          <a:lstStyle/>
          <a:p>
            <a:endParaRPr lang="fr-FR"/>
          </a:p>
        </p:txBody>
      </p:sp>
      <p:sp>
        <p:nvSpPr>
          <p:cNvPr id="3" name="Espace réservé des notes 2"/>
          <p:cNvSpPr>
            <a:spLocks noGrp="1"/>
          </p:cNvSpPr>
          <p:nvPr>
            <p:ph type="body" idx="1"/>
          </p:nvPr>
        </p:nvSpPr>
        <p:spPr/>
        <p:txBody>
          <a:bodyPr/>
          <a:lstStyle/>
          <a:p>
            <a:pPr marL="0" indent="0">
              <a:buFont typeface="Arial" panose="020B0604020202020204" pitchFamily="34" charset="0"/>
              <a:buNone/>
            </a:pPr>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36</a:t>
            </a:fld>
            <a:endParaRPr lang="fr-FR"/>
          </a:p>
        </p:txBody>
      </p:sp>
    </p:spTree>
    <p:extLst>
      <p:ext uri="{BB962C8B-B14F-4D97-AF65-F5344CB8AC3E}">
        <p14:creationId xmlns:p14="http://schemas.microsoft.com/office/powerpoint/2010/main" val="3475737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4D557AC-0FD0-4787-9F55-150F6945DFF1}" type="slidenum">
              <a:rPr lang="fr-FR" smtClean="0"/>
              <a:t>39</a:t>
            </a:fld>
            <a:endParaRPr lang="fr-FR"/>
          </a:p>
        </p:txBody>
      </p:sp>
    </p:spTree>
    <p:extLst>
      <p:ext uri="{BB962C8B-B14F-4D97-AF65-F5344CB8AC3E}">
        <p14:creationId xmlns:p14="http://schemas.microsoft.com/office/powerpoint/2010/main" val="4020712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3327860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1415097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1998547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p:spTree>
      <p:nvGrpSpPr>
        <p:cNvPr id="1" name=""/>
        <p:cNvGrpSpPr/>
        <p:nvPr/>
      </p:nvGrpSpPr>
      <p:grpSpPr>
        <a:xfrm>
          <a:off x="0" y="0"/>
          <a:ext cx="0" cy="0"/>
          <a:chOff x="0" y="0"/>
          <a:chExt cx="0" cy="0"/>
        </a:xfrm>
      </p:grpSpPr>
      <p:sp>
        <p:nvSpPr>
          <p:cNvPr id="201" name="Author and Date"/>
          <p:cNvSpPr txBox="1">
            <a:spLocks noGrp="1"/>
          </p:cNvSpPr>
          <p:nvPr>
            <p:ph type="body" sz="quarter" idx="21" hasCustomPrompt="1"/>
          </p:nvPr>
        </p:nvSpPr>
        <p:spPr>
          <a:xfrm>
            <a:off x="1604283" y="5304699"/>
            <a:ext cx="6694290" cy="238867"/>
          </a:xfrm>
          <a:prstGeom prst="rect">
            <a:avLst/>
          </a:prstGeom>
        </p:spPr>
        <p:txBody>
          <a:bodyPr lIns="34289" tIns="34289" rIns="34289" bIns="34289"/>
          <a:lstStyle>
            <a:lvl1pPr marL="0" indent="0" defTabSz="295153">
              <a:lnSpc>
                <a:spcPct val="100000"/>
              </a:lnSpc>
              <a:spcBef>
                <a:spcPts val="0"/>
              </a:spcBef>
              <a:buSzTx/>
              <a:buNone/>
              <a:defRPr sz="1144" b="1">
                <a:latin typeface="+mn-lt"/>
                <a:ea typeface="+mn-ea"/>
                <a:cs typeface="+mn-cs"/>
                <a:sym typeface="Helvetica Neue"/>
              </a:defRPr>
            </a:lvl1pPr>
          </a:lstStyle>
          <a:p>
            <a:r>
              <a:t>Author and Date</a:t>
            </a:r>
          </a:p>
        </p:txBody>
      </p:sp>
      <p:sp>
        <p:nvSpPr>
          <p:cNvPr id="202" name="Presentation Title"/>
          <p:cNvSpPr txBox="1">
            <a:spLocks noGrp="1"/>
          </p:cNvSpPr>
          <p:nvPr>
            <p:ph type="title" hasCustomPrompt="1"/>
          </p:nvPr>
        </p:nvSpPr>
        <p:spPr>
          <a:xfrm>
            <a:off x="1605854" y="1822871"/>
            <a:ext cx="6694291" cy="1743076"/>
          </a:xfrm>
          <a:prstGeom prst="rect">
            <a:avLst/>
          </a:prstGeom>
        </p:spPr>
        <p:txBody>
          <a:bodyPr lIns="38100" tIns="38100" rIns="38100" bIns="38100" anchor="b"/>
          <a:lstStyle>
            <a:lvl1pPr defTabSz="990697">
              <a:defRPr sz="4632" b="1" spc="-93">
                <a:latin typeface="+mn-lt"/>
                <a:ea typeface="+mn-ea"/>
                <a:cs typeface="+mn-cs"/>
                <a:sym typeface="Helvetica Neue"/>
              </a:defRPr>
            </a:lvl1pPr>
          </a:lstStyle>
          <a:p>
            <a:r>
              <a:t>Presentation Title</a:t>
            </a:r>
          </a:p>
        </p:txBody>
      </p:sp>
      <p:sp>
        <p:nvSpPr>
          <p:cNvPr id="203" name="Body Level One…"/>
          <p:cNvSpPr txBox="1">
            <a:spLocks noGrp="1"/>
          </p:cNvSpPr>
          <p:nvPr>
            <p:ph type="body" sz="quarter" idx="1" hasCustomPrompt="1"/>
          </p:nvPr>
        </p:nvSpPr>
        <p:spPr>
          <a:xfrm>
            <a:off x="1604284" y="3565947"/>
            <a:ext cx="6694290" cy="714376"/>
          </a:xfrm>
          <a:prstGeom prst="rect">
            <a:avLst/>
          </a:prstGeom>
        </p:spPr>
        <p:txBody>
          <a:bodyPr lIns="38100" tIns="38100" rIns="38100" bIns="38100"/>
          <a:lstStyle>
            <a:lvl1pPr marL="0" indent="0" defTabSz="335401">
              <a:lnSpc>
                <a:spcPct val="100000"/>
              </a:lnSpc>
              <a:spcBef>
                <a:spcPts val="0"/>
              </a:spcBef>
              <a:buSzTx/>
              <a:buNone/>
              <a:defRPr sz="2113" b="1">
                <a:latin typeface="+mn-lt"/>
                <a:ea typeface="+mn-ea"/>
                <a:cs typeface="+mn-cs"/>
                <a:sym typeface="Helvetica Neue"/>
              </a:defRPr>
            </a:lvl1pPr>
            <a:lvl2pPr marL="0" indent="185760" defTabSz="335401">
              <a:lnSpc>
                <a:spcPct val="100000"/>
              </a:lnSpc>
              <a:spcBef>
                <a:spcPts val="0"/>
              </a:spcBef>
              <a:buSzTx/>
              <a:buNone/>
              <a:defRPr sz="2113" b="1">
                <a:latin typeface="+mn-lt"/>
                <a:ea typeface="+mn-ea"/>
                <a:cs typeface="+mn-cs"/>
                <a:sym typeface="Helvetica Neue"/>
              </a:defRPr>
            </a:lvl2pPr>
            <a:lvl3pPr marL="0" indent="371521" defTabSz="335401">
              <a:lnSpc>
                <a:spcPct val="100000"/>
              </a:lnSpc>
              <a:spcBef>
                <a:spcPts val="0"/>
              </a:spcBef>
              <a:buSzTx/>
              <a:buNone/>
              <a:defRPr sz="2113" b="1">
                <a:latin typeface="+mn-lt"/>
                <a:ea typeface="+mn-ea"/>
                <a:cs typeface="+mn-cs"/>
                <a:sym typeface="Helvetica Neue"/>
              </a:defRPr>
            </a:lvl3pPr>
            <a:lvl4pPr marL="0" indent="557281" defTabSz="335401">
              <a:lnSpc>
                <a:spcPct val="100000"/>
              </a:lnSpc>
              <a:spcBef>
                <a:spcPts val="0"/>
              </a:spcBef>
              <a:buSzTx/>
              <a:buNone/>
              <a:defRPr sz="2113" b="1">
                <a:latin typeface="+mn-lt"/>
                <a:ea typeface="+mn-ea"/>
                <a:cs typeface="+mn-cs"/>
                <a:sym typeface="Helvetica Neue"/>
              </a:defRPr>
            </a:lvl4pPr>
            <a:lvl5pPr marL="0" indent="743041" defTabSz="335401">
              <a:lnSpc>
                <a:spcPct val="100000"/>
              </a:lnSpc>
              <a:spcBef>
                <a:spcPts val="0"/>
              </a:spcBef>
              <a:buSzTx/>
              <a:buNone/>
              <a:defRPr sz="2113" b="1">
                <a:latin typeface="+mn-lt"/>
                <a:ea typeface="+mn-ea"/>
                <a:cs typeface="+mn-cs"/>
                <a:sym typeface="Helvetica Neue"/>
              </a:defRPr>
            </a:lvl5pPr>
          </a:lstStyle>
          <a:p>
            <a:r>
              <a:t>Presentation Subtitle</a:t>
            </a:r>
          </a:p>
          <a:p>
            <a:pPr lvl="1"/>
            <a:endParaRPr/>
          </a:p>
          <a:p>
            <a:pPr lvl="2"/>
            <a:endParaRPr/>
          </a:p>
          <a:p>
            <a:pPr lvl="3"/>
            <a:endParaRPr/>
          </a:p>
          <a:p>
            <a:pPr lvl="4"/>
            <a:endParaRPr/>
          </a:p>
        </p:txBody>
      </p:sp>
      <p:sp>
        <p:nvSpPr>
          <p:cNvPr id="205" name="Slide Number"/>
          <p:cNvSpPr txBox="1">
            <a:spLocks noGrp="1"/>
          </p:cNvSpPr>
          <p:nvPr>
            <p:ph type="sldNum" sz="quarter" idx="2"/>
          </p:nvPr>
        </p:nvSpPr>
        <p:spPr>
          <a:xfrm>
            <a:off x="4838085" y="5726129"/>
            <a:ext cx="226024" cy="176972"/>
          </a:xfrm>
          <a:prstGeom prst="rect">
            <a:avLst/>
          </a:prstGeom>
        </p:spPr>
        <p:txBody>
          <a:bodyPr lIns="38100" tIns="38100" rIns="38100" bIns="38100"/>
          <a:lstStyle>
            <a:lvl1pPr defTabSz="237360">
              <a:defRPr sz="650"/>
            </a:lvl1pPr>
          </a:lstStyle>
          <a:p>
            <a:fld id="{86CB4B4D-7CA3-9044-876B-883B54F8677D}" type="slidenum">
              <a:t>‹N°›</a:t>
            </a:fld>
            <a:endParaRPr dirty="0"/>
          </a:p>
        </p:txBody>
      </p:sp>
    </p:spTree>
    <p:extLst>
      <p:ext uri="{BB962C8B-B14F-4D97-AF65-F5344CB8AC3E}">
        <p14:creationId xmlns:p14="http://schemas.microsoft.com/office/powerpoint/2010/main" val="324501397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2" name="Body Level One…"/>
          <p:cNvSpPr txBox="1">
            <a:spLocks noGrp="1"/>
          </p:cNvSpPr>
          <p:nvPr>
            <p:ph type="body" idx="1" hasCustomPrompt="1"/>
          </p:nvPr>
        </p:nvSpPr>
        <p:spPr>
          <a:prstGeom prst="rect">
            <a:avLst/>
          </a:prstGeom>
        </p:spPr>
        <p:txBody>
          <a:bodyPr numCol="2" spcCol="1098550"/>
          <a:lstStyle>
            <a:lvl1pPr>
              <a:defRPr sz="1869"/>
            </a:lvl1pPr>
            <a:lvl2pPr>
              <a:defRPr sz="1869"/>
            </a:lvl2pPr>
            <a:lvl3pPr>
              <a:defRPr sz="1869"/>
            </a:lvl3pPr>
            <a:lvl4pPr>
              <a:defRPr sz="1869"/>
            </a:lvl4pPr>
            <a:lvl5pPr>
              <a:defRPr sz="1869"/>
            </a:lvl5pPr>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extLst>
      <p:ext uri="{BB962C8B-B14F-4D97-AF65-F5344CB8AC3E}">
        <p14:creationId xmlns:p14="http://schemas.microsoft.com/office/powerpoint/2010/main" val="219100366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3110681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805678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60C49A6E-41F8-489A-9755-A5A453DB3576}" type="datetimeFigureOut">
              <a:rPr lang="fr-FR" smtClean="0"/>
              <a:t>19/02/2026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3807368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682329" y="2505075"/>
            <a:ext cx="4190702"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5014913" y="2505075"/>
            <a:ext cx="4211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60C49A6E-41F8-489A-9755-A5A453DB3576}" type="datetimeFigureOut">
              <a:rPr lang="fr-FR" smtClean="0"/>
              <a:t>19/02/2026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2823444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60C49A6E-41F8-489A-9755-A5A453DB3576}" type="datetimeFigureOut">
              <a:rPr lang="fr-FR" smtClean="0"/>
              <a:t>19/02/2026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203690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cxnSp>
        <p:nvCxnSpPr>
          <p:cNvPr id="6" name="Connecteur droit 5"/>
          <p:cNvCxnSpPr/>
          <p:nvPr userDrawn="1"/>
        </p:nvCxnSpPr>
        <p:spPr>
          <a:xfrm>
            <a:off x="4956561" y="0"/>
            <a:ext cx="0" cy="6858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necteur droit 7"/>
          <p:cNvCxnSpPr/>
          <p:nvPr userDrawn="1"/>
        </p:nvCxnSpPr>
        <p:spPr>
          <a:xfrm flipV="1">
            <a:off x="0" y="3418318"/>
            <a:ext cx="9906000" cy="854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029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60C49A6E-41F8-489A-9755-A5A453DB3576}" type="datetimeFigureOut">
              <a:rPr lang="fr-FR" smtClean="0"/>
              <a:t>19/02/2026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8917926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60C49A6E-41F8-489A-9755-A5A453DB3576}" type="datetimeFigureOut">
              <a:rPr lang="fr-FR" smtClean="0"/>
              <a:t>19/02/2026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3309754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C49A6E-41F8-489A-9755-A5A453DB3576}" type="datetimeFigureOut">
              <a:rPr lang="fr-FR" smtClean="0"/>
              <a:t>19/02/2026</a:t>
            </a:fld>
            <a:endParaRPr lang="fr-FR"/>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1958E-AAE5-45E8-A977-19D4BD4B1A68}" type="slidenum">
              <a:rPr lang="fr-FR" smtClean="0"/>
              <a:t>‹N°›</a:t>
            </a:fld>
            <a:endParaRPr lang="fr-FR"/>
          </a:p>
        </p:txBody>
      </p:sp>
    </p:spTree>
    <p:extLst>
      <p:ext uri="{BB962C8B-B14F-4D97-AF65-F5344CB8AC3E}">
        <p14:creationId xmlns:p14="http://schemas.microsoft.com/office/powerpoint/2010/main" val="196991636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image" Target="../media/image1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image" Target="../media/image12.png"/><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1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5.png"/><Relationship Id="rId3" Type="http://schemas.openxmlformats.org/officeDocument/2006/relationships/image" Target="../media/image13.png"/><Relationship Id="rId7" Type="http://schemas.openxmlformats.org/officeDocument/2006/relationships/image" Target="../media/image18.png"/><Relationship Id="rId12" Type="http://schemas.openxmlformats.org/officeDocument/2006/relationships/image" Target="../media/image21.png"/><Relationship Id="rId2" Type="http://schemas.openxmlformats.org/officeDocument/2006/relationships/image" Target="../media/image12.png"/><Relationship Id="rId1" Type="http://schemas.openxmlformats.org/officeDocument/2006/relationships/slideLayout" Target="../slideLayouts/slideLayout13.xml"/><Relationship Id="rId6" Type="http://schemas.openxmlformats.org/officeDocument/2006/relationships/image" Target="../media/image16.png"/><Relationship Id="rId11" Type="http://schemas.openxmlformats.org/officeDocument/2006/relationships/image" Target="../media/image24.png"/><Relationship Id="rId5" Type="http://schemas.openxmlformats.org/officeDocument/2006/relationships/image" Target="../media/image15.png"/><Relationship Id="rId10" Type="http://schemas.openxmlformats.org/officeDocument/2006/relationships/image" Target="../media/image22.png"/><Relationship Id="rId4" Type="http://schemas.openxmlformats.org/officeDocument/2006/relationships/image" Target="../media/image14.png"/><Relationship Id="rId9" Type="http://schemas.openxmlformats.org/officeDocument/2006/relationships/image" Target="../media/image20.png"/><Relationship Id="rId14"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renaissanceecologique.org/"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6.pn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39.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2.png"/><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nature-en-jeux.montpellier3m.fr/"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youtube.com/watch?v=BWmoEXCCra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hyperlink" Target="https://renaissanceecologique.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du contenu 1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8739" y="1793825"/>
            <a:ext cx="6254151" cy="4812636"/>
          </a:xfrm>
          <a:ln w="127000">
            <a:noFill/>
          </a:ln>
        </p:spPr>
      </p:pic>
      <p:sp>
        <p:nvSpPr>
          <p:cNvPr id="15" name="ZoneTexte 14"/>
          <p:cNvSpPr txBox="1"/>
          <p:nvPr/>
        </p:nvSpPr>
        <p:spPr>
          <a:xfrm>
            <a:off x="231914" y="6206351"/>
            <a:ext cx="1128835" cy="369332"/>
          </a:xfrm>
          <a:prstGeom prst="rect">
            <a:avLst/>
          </a:prstGeom>
          <a:noFill/>
        </p:spPr>
        <p:txBody>
          <a:bodyPr wrap="none" rtlCol="0">
            <a:spAutoFit/>
          </a:bodyPr>
          <a:lstStyle/>
          <a:p>
            <a:r>
              <a:rPr lang="fr-FR" sz="900" dirty="0">
                <a:solidFill>
                  <a:schemeClr val="bg1"/>
                </a:solidFill>
              </a:rPr>
              <a:t>Crédits photo : </a:t>
            </a:r>
            <a:br>
              <a:rPr lang="fr-FR" sz="900" dirty="0">
                <a:solidFill>
                  <a:schemeClr val="bg1"/>
                </a:solidFill>
              </a:rPr>
            </a:br>
            <a:r>
              <a:rPr lang="fr-FR" sz="900" dirty="0">
                <a:solidFill>
                  <a:schemeClr val="bg1"/>
                </a:solidFill>
              </a:rPr>
              <a:t>en quête de demain</a:t>
            </a:r>
          </a:p>
        </p:txBody>
      </p:sp>
      <p:pic>
        <p:nvPicPr>
          <p:cNvPr id="17" name="Picture 2" descr="20250923_charteGraphique.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2649" y="448069"/>
            <a:ext cx="860666" cy="86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Image 17"/>
          <p:cNvPicPr/>
          <p:nvPr/>
        </p:nvPicPr>
        <p:blipFill>
          <a:blip r:embed="rId4"/>
          <a:stretch>
            <a:fillRect/>
          </a:stretch>
        </p:blipFill>
        <p:spPr>
          <a:xfrm>
            <a:off x="8289811" y="1368300"/>
            <a:ext cx="897157" cy="384163"/>
          </a:xfrm>
          <a:prstGeom prst="rect">
            <a:avLst/>
          </a:prstGeom>
        </p:spPr>
      </p:pic>
      <p:sp>
        <p:nvSpPr>
          <p:cNvPr id="19" name="Titre 1"/>
          <p:cNvSpPr txBox="1">
            <a:spLocks/>
          </p:cNvSpPr>
          <p:nvPr/>
        </p:nvSpPr>
        <p:spPr>
          <a:xfrm>
            <a:off x="402005" y="287366"/>
            <a:ext cx="8420100" cy="165722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b="1" dirty="0">
                <a:solidFill>
                  <a:srgbClr val="4472C4"/>
                </a:solidFill>
                <a:latin typeface="Arial Narrow" panose="020B0606020202030204" pitchFamily="34" charset="0"/>
              </a:rPr>
              <a:t>Ateliers Renaissance Écologique sur la mobilité</a:t>
            </a:r>
            <a:br>
              <a:rPr lang="fr-FR" sz="2800" b="1" dirty="0">
                <a:solidFill>
                  <a:schemeClr val="accent6"/>
                </a:solidFill>
                <a:latin typeface="Arial Narrow" panose="020B0606020202030204" pitchFamily="34" charset="0"/>
              </a:rPr>
            </a:br>
            <a:r>
              <a:rPr lang="fr-FR" sz="2800" b="1" dirty="0">
                <a:latin typeface="Arial Narrow" panose="020B0606020202030204" pitchFamily="34" charset="0"/>
              </a:rPr>
              <a:t>destinés aux maternelles et aux élémentaires</a:t>
            </a:r>
            <a:br>
              <a:rPr lang="fr-FR" sz="2800" b="1" dirty="0">
                <a:latin typeface="Arial Narrow" panose="020B0606020202030204" pitchFamily="34" charset="0"/>
              </a:rPr>
            </a:br>
            <a:endParaRPr lang="fr-FR" sz="2000" b="1" dirty="0">
              <a:latin typeface="Arial Narrow" panose="020B0606020202030204" pitchFamily="34" charset="0"/>
            </a:endParaRPr>
          </a:p>
        </p:txBody>
      </p:sp>
      <p:sp>
        <p:nvSpPr>
          <p:cNvPr id="20" name="Rectangle 19"/>
          <p:cNvSpPr/>
          <p:nvPr/>
        </p:nvSpPr>
        <p:spPr>
          <a:xfrm>
            <a:off x="6694184" y="3881642"/>
            <a:ext cx="2718649" cy="2092881"/>
          </a:xfrm>
          <a:prstGeom prst="rect">
            <a:avLst/>
          </a:prstGeom>
        </p:spPr>
        <p:txBody>
          <a:bodyPr wrap="square">
            <a:spAutoFit/>
          </a:bodyPr>
          <a:lstStyle/>
          <a:p>
            <a:r>
              <a:rPr lang="fr-FR" b="1" cap="all" dirty="0">
                <a:latin typeface="Arial Narrow" panose="020B0606020202030204" pitchFamily="34" charset="0"/>
              </a:rPr>
              <a:t>é</a:t>
            </a:r>
            <a:r>
              <a:rPr lang="fr-FR" b="1" dirty="0">
                <a:latin typeface="Arial Narrow" panose="020B0606020202030204" pitchFamily="34" charset="0"/>
              </a:rPr>
              <a:t>lémentaire : </a:t>
            </a:r>
          </a:p>
          <a:p>
            <a:pPr marL="180975" indent="-180975">
              <a:buFont typeface="Arial" panose="020B0604020202020204" pitchFamily="34" charset="0"/>
              <a:buChar char="•"/>
            </a:pPr>
            <a:r>
              <a:rPr lang="fr-FR" sz="1400" dirty="0">
                <a:latin typeface="Arial Narrow" panose="020B0606020202030204" pitchFamily="34" charset="0"/>
              </a:rPr>
              <a:t>Découvrir les émissions de gaz à effet de serre de la mobilité.</a:t>
            </a:r>
          </a:p>
          <a:p>
            <a:pPr marL="180975" indent="-180975">
              <a:buFont typeface="Arial" panose="020B0604020202020204" pitchFamily="34" charset="0"/>
              <a:buChar char="•"/>
            </a:pPr>
            <a:r>
              <a:rPr lang="fr-FR" sz="1400" dirty="0">
                <a:latin typeface="Arial Narrow" panose="020B0606020202030204" pitchFamily="34" charset="0"/>
              </a:rPr>
              <a:t>Enrichir son langage et son écriture et découvrir à quoi ressemble la mobilité dans un territoire qui a réussi sa transition écologique et sociale.</a:t>
            </a:r>
          </a:p>
          <a:p>
            <a:endParaRPr lang="fr-FR" sz="1400" dirty="0">
              <a:latin typeface="Arial Narrow" panose="020B0606020202030204" pitchFamily="34" charset="0"/>
            </a:endParaRPr>
          </a:p>
        </p:txBody>
      </p:sp>
      <p:sp>
        <p:nvSpPr>
          <p:cNvPr id="21" name="Rectangle 20"/>
          <p:cNvSpPr/>
          <p:nvPr/>
        </p:nvSpPr>
        <p:spPr>
          <a:xfrm>
            <a:off x="6694184" y="2363057"/>
            <a:ext cx="2718649" cy="1446550"/>
          </a:xfrm>
          <a:prstGeom prst="rect">
            <a:avLst/>
          </a:prstGeom>
        </p:spPr>
        <p:txBody>
          <a:bodyPr wrap="square">
            <a:spAutoFit/>
          </a:bodyPr>
          <a:lstStyle/>
          <a:p>
            <a:r>
              <a:rPr lang="fr-FR" b="1" dirty="0">
                <a:latin typeface="Arial Narrow" panose="020B0606020202030204" pitchFamily="34" charset="0"/>
              </a:rPr>
              <a:t>Maternelle : </a:t>
            </a:r>
          </a:p>
          <a:p>
            <a:pPr marL="180975" indent="-180975">
              <a:buFont typeface="Arial" panose="020B0604020202020204" pitchFamily="34" charset="0"/>
              <a:buChar char="•"/>
            </a:pPr>
            <a:r>
              <a:rPr lang="fr-FR" sz="1400" dirty="0">
                <a:latin typeface="Arial Narrow" panose="020B0606020202030204" pitchFamily="34" charset="0"/>
              </a:rPr>
              <a:t>Dessiner, enrichir son langage et découvrir à quoi ressemble la mobilité dans un territoire qui a réussi sa transition écologique et sociale.</a:t>
            </a:r>
          </a:p>
        </p:txBody>
      </p:sp>
      <p:sp>
        <p:nvSpPr>
          <p:cNvPr id="22" name="Rectangle 21"/>
          <p:cNvSpPr/>
          <p:nvPr/>
        </p:nvSpPr>
        <p:spPr>
          <a:xfrm>
            <a:off x="181155" y="181155"/>
            <a:ext cx="9523562" cy="6487064"/>
          </a:xfrm>
          <a:prstGeom prst="rect">
            <a:avLst/>
          </a:prstGeom>
          <a:noFill/>
          <a:ln w="1270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08738" y="467694"/>
            <a:ext cx="828571" cy="828571"/>
          </a:xfrm>
          <a:prstGeom prst="rect">
            <a:avLst/>
          </a:prstGeom>
        </p:spPr>
      </p:pic>
    </p:spTree>
    <p:extLst>
      <p:ext uri="{BB962C8B-B14F-4D97-AF65-F5344CB8AC3E}">
        <p14:creationId xmlns:p14="http://schemas.microsoft.com/office/powerpoint/2010/main" val="1279221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frastructure urbaine + sociale"/>
          <p:cNvSpPr/>
          <p:nvPr/>
        </p:nvSpPr>
        <p:spPr>
          <a:xfrm>
            <a:off x="0" y="155315"/>
            <a:ext cx="2714026" cy="515938"/>
          </a:xfrm>
          <a:prstGeom prst="rect">
            <a:avLst/>
          </a:prstGeom>
          <a:solidFill>
            <a:srgbClr val="FF0000"/>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pPr algn="ctr"/>
            <a:r>
              <a:rPr lang="fr-FR" sz="1300" dirty="0"/>
              <a:t>Mobilité</a:t>
            </a:r>
            <a:br>
              <a:rPr lang="fr-FR" sz="1300" dirty="0"/>
            </a:br>
            <a:r>
              <a:rPr lang="fr-FR" sz="1300" dirty="0"/>
              <a:t>24% de l’empreinte carbone</a:t>
            </a:r>
            <a:endParaRPr sz="1300" dirty="0"/>
          </a:p>
        </p:txBody>
      </p:sp>
      <p:sp>
        <p:nvSpPr>
          <p:cNvPr id="6" name="ZoneTexte 5"/>
          <p:cNvSpPr txBox="1"/>
          <p:nvPr/>
        </p:nvSpPr>
        <p:spPr>
          <a:xfrm>
            <a:off x="252589" y="994106"/>
            <a:ext cx="4922874" cy="55810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R="0" algn="l" defTabSz="2438338" rtl="0" fontAlgn="auto" latinLnBrk="0" hangingPunct="0">
              <a:lnSpc>
                <a:spcPct val="100000"/>
              </a:lnSpc>
              <a:spcBef>
                <a:spcPts val="0"/>
              </a:spcBef>
              <a:spcAft>
                <a:spcPts val="600"/>
              </a:spcAft>
              <a:buClrTx/>
              <a:buSzTx/>
              <a:tabLst/>
            </a:pPr>
            <a:r>
              <a:rPr kumimoji="0" lang="fr-FR" sz="1200" b="1" i="0" u="none" strike="noStrike" cap="none" spc="0" normalizeH="0" baseline="0" dirty="0">
                <a:ln>
                  <a:noFill/>
                </a:ln>
                <a:solidFill>
                  <a:srgbClr val="5E5E5E"/>
                </a:solidFill>
                <a:effectLst/>
                <a:uFillTx/>
                <a:latin typeface="Arial Narrow" panose="020B0606020202030204" pitchFamily="34" charset="0"/>
                <a:sym typeface="Helvetica Neue"/>
              </a:rPr>
              <a:t>Poser la carte chantier mobilité</a:t>
            </a:r>
          </a:p>
          <a:p>
            <a:pPr marL="228600" indent="-228600" algn="l" defTabSz="2438338">
              <a:spcAft>
                <a:spcPts val="600"/>
              </a:spcAft>
              <a:buFont typeface="+mj-lt"/>
              <a:buAutoNum type="arabicPeriod"/>
            </a:pPr>
            <a:r>
              <a:rPr lang="fr-FR" sz="1200" b="1" dirty="0">
                <a:latin typeface="Arial Narrow" panose="020B0606020202030204" pitchFamily="34" charset="0"/>
              </a:rPr>
              <a:t>Comment est-ce qu’on se déplace en ville ?</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À pied, à vélo </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Qu’est-ce qu’il n’y a pas ? La voiture</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Qu’est-ce qui a rendu cela possible ? Tout est à proximité, on a donc agi sur l’aménagement du territoire et sur l’espace public</a:t>
            </a:r>
            <a:br>
              <a:rPr lang="fr-FR" sz="1200" dirty="0">
                <a:latin typeface="Arial Narrow" panose="020B0606020202030204" pitchFamily="34" charset="0"/>
              </a:rPr>
            </a:br>
            <a:endParaRPr lang="fr-FR" sz="1200" dirty="0">
              <a:latin typeface="Arial Narrow" panose="020B0606020202030204" pitchFamily="34" charset="0"/>
            </a:endParaRPr>
          </a:p>
          <a:p>
            <a:pPr marL="228600" marR="0" indent="-228600" algn="l" defTabSz="2438338" rtl="0" fontAlgn="auto" latinLnBrk="0" hangingPunct="0">
              <a:lnSpc>
                <a:spcPct val="100000"/>
              </a:lnSpc>
              <a:spcBef>
                <a:spcPts val="0"/>
              </a:spcBef>
              <a:spcAft>
                <a:spcPts val="600"/>
              </a:spcAft>
              <a:buClrTx/>
              <a:buSzTx/>
              <a:buFont typeface="+mj-lt"/>
              <a:buAutoNum type="arabicPeriod" startAt="2"/>
              <a:tabLst/>
            </a:pPr>
            <a:r>
              <a:rPr kumimoji="0" lang="fr-FR" sz="1200" b="1" i="0" u="none" strike="noStrike" cap="none" spc="0" normalizeH="0" baseline="0" dirty="0">
                <a:ln>
                  <a:noFill/>
                </a:ln>
                <a:solidFill>
                  <a:srgbClr val="5E5E5E"/>
                </a:solidFill>
                <a:effectLst/>
                <a:uFillTx/>
                <a:latin typeface="Arial Narrow" panose="020B0606020202030204" pitchFamily="34" charset="0"/>
                <a:sym typeface="Helvetica Neue"/>
              </a:rPr>
              <a:t>Comment est-ce que les voyageurs se déplacent </a:t>
            </a:r>
            <a:br>
              <a:rPr kumimoji="0" lang="fr-FR" sz="1200" b="1" i="0" u="none" strike="noStrike" cap="none" spc="0" normalizeH="0" baseline="0" dirty="0">
                <a:ln>
                  <a:noFill/>
                </a:ln>
                <a:solidFill>
                  <a:srgbClr val="5E5E5E"/>
                </a:solidFill>
                <a:effectLst/>
                <a:uFillTx/>
                <a:latin typeface="Arial Narrow" panose="020B0606020202030204" pitchFamily="34" charset="0"/>
                <a:sym typeface="Helvetica Neue"/>
              </a:rPr>
            </a:br>
            <a:r>
              <a:rPr kumimoji="0" lang="fr-FR" sz="1200" b="1" i="0" u="none" strike="noStrike" cap="none" spc="0" normalizeH="0" baseline="0" dirty="0">
                <a:ln>
                  <a:noFill/>
                </a:ln>
                <a:solidFill>
                  <a:srgbClr val="5E5E5E"/>
                </a:solidFill>
                <a:effectLst/>
                <a:uFillTx/>
                <a:latin typeface="Arial Narrow" panose="020B0606020202030204" pitchFamily="34" charset="0"/>
                <a:sym typeface="Helvetica Neue"/>
              </a:rPr>
              <a:t>sur les longues distances ?</a:t>
            </a:r>
          </a:p>
          <a:p>
            <a:pPr marL="442913" lvl="1" indent="-228600" algn="l" defTabSz="2438338">
              <a:spcAft>
                <a:spcPts val="600"/>
              </a:spcAft>
              <a:buFont typeface="Arial" panose="020B0604020202020204" pitchFamily="34" charset="0"/>
              <a:buChar char="•"/>
            </a:pPr>
            <a:r>
              <a:rPr lang="fr-FR" sz="1200" dirty="0">
                <a:latin typeface="Arial Narrow" panose="020B0606020202030204" pitchFamily="34" charset="0"/>
              </a:rPr>
              <a:t>À vélo pour les zones proches</a:t>
            </a:r>
          </a:p>
          <a:p>
            <a:pPr marL="442913" lvl="1" indent="-228600" algn="l" defTabSz="2438338">
              <a:spcAft>
                <a:spcPts val="600"/>
              </a:spcAft>
              <a:buFont typeface="Arial" panose="020B0604020202020204" pitchFamily="34" charset="0"/>
              <a:buChar char="•"/>
            </a:pPr>
            <a:r>
              <a:rPr lang="fr-FR" sz="1200" dirty="0">
                <a:latin typeface="Arial Narrow" panose="020B0606020202030204" pitchFamily="34" charset="0"/>
              </a:rPr>
              <a:t>En voiture électrique &gt; on a développé le covoiturage pour assurer un bon taux de remplissage qui est une mesure de sobriété</a:t>
            </a:r>
          </a:p>
          <a:p>
            <a:pPr marL="442913" lvl="1" indent="-228600" algn="l" defTabSz="2438338">
              <a:spcAft>
                <a:spcPts val="600"/>
              </a:spcAft>
              <a:buFont typeface="Arial" panose="020B0604020202020204" pitchFamily="34" charset="0"/>
              <a:buChar char="•"/>
            </a:pPr>
            <a:r>
              <a:rPr lang="fr-FR" sz="1200" dirty="0">
                <a:latin typeface="Arial Narrow" panose="020B0606020202030204" pitchFamily="34" charset="0"/>
              </a:rPr>
              <a:t>En train ou en autocar </a:t>
            </a:r>
          </a:p>
          <a:p>
            <a:pPr marL="442913" lvl="1" indent="-228600" algn="l" defTabSz="2438338">
              <a:spcAft>
                <a:spcPts val="600"/>
              </a:spcAft>
              <a:buFont typeface="Arial" panose="020B0604020202020204" pitchFamily="34" charset="0"/>
              <a:buChar char="•"/>
            </a:pPr>
            <a:r>
              <a:rPr lang="fr-FR" sz="1200" dirty="0">
                <a:latin typeface="Arial Narrow" panose="020B0606020202030204" pitchFamily="34" charset="0"/>
              </a:rPr>
              <a:t>Qu’est-ce qu’il n’y a pas ? L’avion. Jancovici dit qu’on aurait le droit à 4 longs voyages en avion au cours de nos vies.</a:t>
            </a:r>
            <a:endParaRPr kumimoji="0" lang="fr-FR" sz="1200" b="0" i="0" u="none" strike="noStrike" cap="none" spc="0" normalizeH="0" baseline="0" dirty="0">
              <a:ln>
                <a:noFill/>
              </a:ln>
              <a:solidFill>
                <a:srgbClr val="5E5E5E"/>
              </a:solidFill>
              <a:effectLst/>
              <a:uFillTx/>
              <a:latin typeface="Arial Narrow" panose="020B0606020202030204" pitchFamily="34" charset="0"/>
              <a:sym typeface="Helvetica Neue"/>
            </a:endParaRPr>
          </a:p>
          <a:p>
            <a:pPr marL="228600" indent="-228600" algn="l" defTabSz="2438338">
              <a:spcAft>
                <a:spcPts val="600"/>
              </a:spcAft>
              <a:buFont typeface="+mj-lt"/>
              <a:buAutoNum type="arabicPeriod" startAt="2"/>
            </a:pPr>
            <a:r>
              <a:rPr lang="fr-FR" sz="1200" b="1" dirty="0">
                <a:latin typeface="Arial Narrow" panose="020B0606020202030204" pitchFamily="34" charset="0"/>
              </a:rPr>
              <a:t>Comment se fait le transport de marchandises ?</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Cela arrive par bateau (cargo ou péniche) et par le train</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On voit ensuite un transfert par camion vers des centres logistiques</a:t>
            </a: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Puis le dernier kilomètre est couvert par de la </a:t>
            </a:r>
            <a:r>
              <a:rPr lang="fr-FR" sz="1200" dirty="0" err="1">
                <a:latin typeface="Arial Narrow" panose="020B0606020202030204" pitchFamily="34" charset="0"/>
              </a:rPr>
              <a:t>cyclologistique</a:t>
            </a:r>
            <a:endParaRPr lang="fr-FR" sz="1200" dirty="0">
              <a:latin typeface="Arial Narrow" panose="020B0606020202030204" pitchFamily="34" charset="0"/>
            </a:endParaRPr>
          </a:p>
          <a:p>
            <a:pPr marL="442913" indent="-228600" algn="l" defTabSz="2438338">
              <a:spcAft>
                <a:spcPts val="600"/>
              </a:spcAft>
              <a:buFont typeface="Arial" panose="020B0604020202020204" pitchFamily="34" charset="0"/>
              <a:buChar char="•"/>
            </a:pPr>
            <a:r>
              <a:rPr lang="fr-FR" sz="1200" dirty="0">
                <a:latin typeface="Arial Narrow" panose="020B0606020202030204" pitchFamily="34" charset="0"/>
              </a:rPr>
              <a:t>L’import export de marchandises a aussi beaucoup évolué. On privilégie beaucoup plus les produits et les matières premières locales</a:t>
            </a:r>
          </a:p>
          <a:p>
            <a:pPr marL="214313" algn="l" defTabSz="2438338">
              <a:spcAft>
                <a:spcPts val="600"/>
              </a:spcAft>
            </a:pPr>
            <a:endParaRPr lang="fr-FR" sz="1200" dirty="0">
              <a:latin typeface="Arial Narrow" panose="020B0606020202030204" pitchFamily="34" charset="0"/>
            </a:endParaRPr>
          </a:p>
          <a:p>
            <a:pPr algn="l" defTabSz="2438338"/>
            <a:endParaRPr kumimoji="0" lang="fr-FR" sz="1200" b="0" i="0" u="none" strike="noStrike" cap="none" spc="0" normalizeH="0" baseline="0" dirty="0">
              <a:ln>
                <a:noFill/>
              </a:ln>
              <a:solidFill>
                <a:srgbClr val="5E5E5E"/>
              </a:solidFill>
              <a:effectLst/>
              <a:uFillTx/>
              <a:latin typeface="Arial Narrow" panose="020B0606020202030204" pitchFamily="34" charset="0"/>
              <a:sym typeface="Helvetica Neue"/>
            </a:endParaRPr>
          </a:p>
        </p:txBody>
      </p:sp>
      <p:sp>
        <p:nvSpPr>
          <p:cNvPr id="7" name="ZoneTexte 6"/>
          <p:cNvSpPr txBox="1"/>
          <p:nvPr/>
        </p:nvSpPr>
        <p:spPr>
          <a:xfrm>
            <a:off x="5175463" y="1259641"/>
            <a:ext cx="4415880" cy="48115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228600" marR="0" indent="-228600" algn="l" defTabSz="2438338" rtl="0" fontAlgn="auto" latinLnBrk="0" hangingPunct="0">
              <a:lnSpc>
                <a:spcPct val="100000"/>
              </a:lnSpc>
              <a:spcBef>
                <a:spcPts val="0"/>
              </a:spcBef>
              <a:spcAft>
                <a:spcPts val="600"/>
              </a:spcAft>
              <a:buClrTx/>
              <a:buSzTx/>
              <a:buFont typeface="+mj-lt"/>
              <a:buAutoNum type="arabicPeriod" startAt="4"/>
              <a:tabLst/>
            </a:pPr>
            <a:r>
              <a:rPr lang="fr-FR" sz="1200" b="1" dirty="0">
                <a:latin typeface="Arial Narrow" panose="020B0606020202030204" pitchFamily="34" charset="0"/>
              </a:rPr>
              <a:t>Présenter la carte prospective </a:t>
            </a:r>
          </a:p>
          <a:p>
            <a:pPr marL="361950" lvl="1" indent="-171450" defTabSz="2438338">
              <a:spcAft>
                <a:spcPts val="600"/>
              </a:spcAft>
              <a:buFont typeface="Arial" panose="020B0604020202020204" pitchFamily="34" charset="0"/>
              <a:buChar char="•"/>
            </a:pPr>
            <a:r>
              <a:rPr lang="fr-FR" sz="1200" b="1" dirty="0">
                <a:latin typeface="Arial Narrow" panose="020B0606020202030204" pitchFamily="34" charset="0"/>
              </a:rPr>
              <a:t>La distance parcourue et la vitesse ont été multipliées par 10 &gt; mesure de sobriété : on diminue de 17% les distances</a:t>
            </a:r>
          </a:p>
          <a:p>
            <a:pPr marL="361950" lvl="1" indent="-171450" algn="l" defTabSz="2438338">
              <a:spcAft>
                <a:spcPts val="600"/>
              </a:spcAft>
              <a:buFont typeface="Arial" panose="020B0604020202020204" pitchFamily="34" charset="0"/>
              <a:buChar char="•"/>
            </a:pPr>
            <a:r>
              <a:rPr lang="fr-FR" sz="1200" b="1" dirty="0">
                <a:latin typeface="Arial Narrow" panose="020B0606020202030204" pitchFamily="34" charset="0"/>
              </a:rPr>
              <a:t>Au niveau des courtes distances on a développé les transports en communs et 25 % des déplacements sont assurés à vélo et véhicules intermédiaires et les présenter en disant que c’est l’avenir </a:t>
            </a:r>
            <a:r>
              <a:rPr lang="fr-FR" sz="1200" dirty="0">
                <a:latin typeface="Arial Narrow" panose="020B0606020202030204" pitchFamily="34" charset="0"/>
              </a:rPr>
              <a:t>(adapté aux nombres de personnes à transporter, fabrication française, avec la même quantité de métaux on peut faire 1 batterie de SUV, 2 citadines, 16 véhicules intermédiaires, 200 vélos électriques.)</a:t>
            </a:r>
            <a:br>
              <a:rPr lang="fr-FR" sz="1200" dirty="0">
                <a:latin typeface="Arial Narrow" panose="020B0606020202030204" pitchFamily="34" charset="0"/>
              </a:rPr>
            </a:br>
            <a:endParaRPr lang="fr-FR" sz="1200" dirty="0">
              <a:latin typeface="Arial Narrow" panose="020B0606020202030204" pitchFamily="34" charset="0"/>
            </a:endParaRPr>
          </a:p>
          <a:p>
            <a:pPr marL="361950" lvl="1" indent="-171450" algn="l" defTabSz="2438338">
              <a:spcAft>
                <a:spcPts val="600"/>
              </a:spcAft>
              <a:buFont typeface="Arial" panose="020B0604020202020204" pitchFamily="34" charset="0"/>
              <a:buChar char="•"/>
            </a:pPr>
            <a:r>
              <a:rPr lang="fr-FR" sz="1200" b="1" dirty="0">
                <a:latin typeface="Arial Narrow" panose="020B0606020202030204" pitchFamily="34" charset="0"/>
              </a:rPr>
              <a:t>Au niveau de la longue distance, indiquer que l’on privilégie le train et l’autocar et que l’utilisation de la voiture et de l’avion ont régressé</a:t>
            </a:r>
            <a:br>
              <a:rPr lang="fr-FR" sz="1200" dirty="0">
                <a:latin typeface="Arial Narrow" panose="020B0606020202030204" pitchFamily="34" charset="0"/>
              </a:rPr>
            </a:br>
            <a:r>
              <a:rPr lang="fr-FR" sz="1200" i="1" dirty="0">
                <a:latin typeface="Arial Narrow" panose="020B0606020202030204" pitchFamily="34" charset="0"/>
              </a:rPr>
              <a:t>Par rapport au fait que le train est cher : les avions n’ont aucune taxe sur le kérosène et les km parcourus, la voiture est taxée sur l’essence et les autoroutes, le train sur l’énergie et les km &gt; il faut changer cela. Les TER et </a:t>
            </a:r>
            <a:r>
              <a:rPr lang="fr-FR" sz="1200" i="1" dirty="0" err="1">
                <a:latin typeface="Arial Narrow" panose="020B0606020202030204" pitchFamily="34" charset="0"/>
              </a:rPr>
              <a:t>Intercités</a:t>
            </a:r>
            <a:r>
              <a:rPr lang="fr-FR" sz="1200" i="1" dirty="0">
                <a:latin typeface="Arial Narrow" panose="020B0606020202030204" pitchFamily="34" charset="0"/>
              </a:rPr>
              <a:t> sont subventionnés, le TGV est cher</a:t>
            </a:r>
          </a:p>
          <a:p>
            <a:pPr marL="190500" lvl="1" algn="l" defTabSz="2438338">
              <a:spcAft>
                <a:spcPts val="600"/>
              </a:spcAft>
            </a:pPr>
            <a:endParaRPr kumimoji="0" lang="fr-FR" sz="1200" b="1" u="none" strike="noStrike" cap="none" spc="0" normalizeH="0" baseline="0" dirty="0">
              <a:ln>
                <a:noFill/>
              </a:ln>
              <a:effectLst/>
              <a:uFillTx/>
              <a:latin typeface="Arial Narrow" panose="020B0606020202030204" pitchFamily="34" charset="0"/>
              <a:sym typeface="Helvetica Neue"/>
            </a:endParaRPr>
          </a:p>
          <a:p>
            <a:pPr marL="190500" lvl="1" algn="l" defTabSz="2438338">
              <a:spcAft>
                <a:spcPts val="600"/>
              </a:spcAft>
            </a:pPr>
            <a:r>
              <a:rPr kumimoji="0" lang="fr-FR" sz="1200" b="1" u="none" strike="noStrike" cap="none" spc="0" normalizeH="0" baseline="0" dirty="0">
                <a:ln>
                  <a:noFill/>
                </a:ln>
                <a:effectLst/>
                <a:uFillTx/>
                <a:latin typeface="Arial Narrow" panose="020B0606020202030204" pitchFamily="34" charset="0"/>
                <a:sym typeface="Helvetica Neue"/>
              </a:rPr>
              <a:t>Actuellement 80% des déplacements sont fait en voiture, c’est donc une forte rupture par rapport à ce que l’on connait</a:t>
            </a:r>
            <a:r>
              <a:rPr lang="fr-FR" sz="1200" b="1" dirty="0">
                <a:latin typeface="Arial Narrow" panose="020B0606020202030204" pitchFamily="34" charset="0"/>
                <a:sym typeface="Helvetica Neue"/>
              </a:rPr>
              <a:t>. Il faut que l’on arrive à imaginer un nouveau système de mobilité et un aménagement du territoire qui permettent à tous d’accéder facilement à ses différents lieux d’activité. </a:t>
            </a:r>
            <a:endParaRPr kumimoji="0" lang="fr-FR" sz="1200" b="1" u="none" strike="noStrike" cap="none" spc="0" normalizeH="0" baseline="0" dirty="0">
              <a:ln>
                <a:noFill/>
              </a:ln>
              <a:effectLst/>
              <a:uFillTx/>
              <a:latin typeface="Arial Narrow" panose="020B0606020202030204" pitchFamily="34" charset="0"/>
              <a:sym typeface="Helvetica Neue"/>
            </a:endParaRPr>
          </a:p>
        </p:txBody>
      </p:sp>
      <p:sp>
        <p:nvSpPr>
          <p:cNvPr id="8" name="Rectangle 7"/>
          <p:cNvSpPr/>
          <p:nvPr/>
        </p:nvSpPr>
        <p:spPr>
          <a:xfrm>
            <a:off x="2832148" y="2287545"/>
            <a:ext cx="925467" cy="226624"/>
          </a:xfrm>
          <a:prstGeom prst="rect">
            <a:avLst/>
          </a:prstGeom>
          <a:solidFill>
            <a:srgbClr val="4472C4">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p:cNvSpPr/>
          <p:nvPr/>
        </p:nvSpPr>
        <p:spPr>
          <a:xfrm>
            <a:off x="710847" y="5590548"/>
            <a:ext cx="907360" cy="226624"/>
          </a:xfrm>
          <a:prstGeom prst="rect">
            <a:avLst/>
          </a:prstGeom>
          <a:solidFill>
            <a:srgbClr val="4472C4">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p:cNvSpPr/>
          <p:nvPr/>
        </p:nvSpPr>
        <p:spPr>
          <a:xfrm>
            <a:off x="825004" y="1040828"/>
            <a:ext cx="1488705" cy="226624"/>
          </a:xfrm>
          <a:prstGeom prst="rect">
            <a:avLst/>
          </a:prstGeom>
          <a:solidFill>
            <a:srgbClr val="4472C4">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1" name="ZoneTexte 10"/>
          <p:cNvSpPr txBox="1"/>
          <p:nvPr/>
        </p:nvSpPr>
        <p:spPr>
          <a:xfrm>
            <a:off x="2991631" y="155315"/>
            <a:ext cx="6713086" cy="523220"/>
          </a:xfrm>
          <a:prstGeom prst="rect">
            <a:avLst/>
          </a:prstGeom>
          <a:noFill/>
          <a:ln>
            <a:solidFill>
              <a:srgbClr val="FF0000"/>
            </a:solidFill>
          </a:ln>
        </p:spPr>
        <p:txBody>
          <a:bodyPr wrap="square" rtlCol="0">
            <a:spAutoFit/>
          </a:bodyPr>
          <a:lstStyle/>
          <a:p>
            <a:r>
              <a:rPr lang="fr-FR" sz="1400" dirty="0">
                <a:solidFill>
                  <a:srgbClr val="FF0000"/>
                </a:solidFill>
              </a:rPr>
              <a:t>Ce déroulé a été créé pour les formations adultes, il n’a pas vocation à être suivi avec les enfants, mais vous permettra de mieux maîtriser </a:t>
            </a:r>
            <a:r>
              <a:rPr lang="fr-FR" sz="1400" dirty="0">
                <a:solidFill>
                  <a:srgbClr val="FF0000"/>
                </a:solidFill>
                <a:latin typeface="Arial Narrow" panose="020B0606020202030204" pitchFamily="34" charset="0"/>
              </a:rPr>
              <a:t>Renaissance </a:t>
            </a:r>
            <a:r>
              <a:rPr lang="fr-FR" sz="1400" cap="all" dirty="0">
                <a:solidFill>
                  <a:srgbClr val="FF0000"/>
                </a:solidFill>
                <a:latin typeface="Arial Narrow" panose="020B0606020202030204" pitchFamily="34" charset="0"/>
              </a:rPr>
              <a:t>é</a:t>
            </a:r>
            <a:r>
              <a:rPr lang="fr-FR" sz="1400" dirty="0">
                <a:solidFill>
                  <a:srgbClr val="FF0000"/>
                </a:solidFill>
                <a:latin typeface="Arial Narrow" panose="020B0606020202030204" pitchFamily="34" charset="0"/>
              </a:rPr>
              <a:t>cologique </a:t>
            </a:r>
            <a:endParaRPr lang="fr-FR" sz="1400" dirty="0">
              <a:solidFill>
                <a:srgbClr val="FF0000"/>
              </a:solidFill>
            </a:endParaRPr>
          </a:p>
        </p:txBody>
      </p:sp>
      <p:cxnSp>
        <p:nvCxnSpPr>
          <p:cNvPr id="12" name="Connecteur droit 11"/>
          <p:cNvCxnSpPr/>
          <p:nvPr/>
        </p:nvCxnSpPr>
        <p:spPr>
          <a:xfrm>
            <a:off x="5048715" y="1132917"/>
            <a:ext cx="26560" cy="5650655"/>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2" name="Rectangle 1">
            <a:extLst>
              <a:ext uri="{FF2B5EF4-FFF2-40B4-BE49-F238E27FC236}">
                <a16:creationId xmlns:a16="http://schemas.microsoft.com/office/drawing/2014/main" id="{2A6E5660-FA7F-6B6B-4E99-120F843DAF04}"/>
              </a:ext>
            </a:extLst>
          </p:cNvPr>
          <p:cNvSpPr/>
          <p:nvPr/>
        </p:nvSpPr>
        <p:spPr>
          <a:xfrm>
            <a:off x="6192982" y="1337202"/>
            <a:ext cx="1094509" cy="172943"/>
          </a:xfrm>
          <a:prstGeom prst="rect">
            <a:avLst/>
          </a:prstGeom>
          <a:solidFill>
            <a:srgbClr val="4472C4">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8178974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0" y="-56656"/>
            <a:ext cx="9906000" cy="964367"/>
          </a:xfrm>
          <a:prstGeom prst="rect">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80975" marR="0" defTabSz="2438338" rtl="0" fontAlgn="auto" latinLnBrk="0" hangingPunct="0">
              <a:lnSpc>
                <a:spcPct val="100000"/>
              </a:lnSpc>
              <a:spcBef>
                <a:spcPts val="0"/>
              </a:spcBef>
              <a:spcAft>
                <a:spcPts val="0"/>
              </a:spcAft>
              <a:buClrTx/>
              <a:buSzTx/>
              <a:buFontTx/>
              <a:buNone/>
              <a:tabLst/>
            </a:pPr>
            <a:r>
              <a:rPr lang="fr-FR" sz="2800" dirty="0">
                <a:solidFill>
                  <a:schemeClr val="bg1"/>
                </a:solidFill>
                <a:latin typeface="Arial Narrow" panose="020B0606020202030204" pitchFamily="34" charset="0"/>
                <a:sym typeface="Helvetica Neue"/>
              </a:rPr>
              <a:t>Explications du jeu émission de gaz à effet de serre mobilité </a:t>
            </a:r>
            <a:br>
              <a:rPr lang="fr-FR" sz="2800" dirty="0">
                <a:solidFill>
                  <a:schemeClr val="bg1"/>
                </a:solidFill>
                <a:latin typeface="Arial Narrow" panose="020B0606020202030204" pitchFamily="34" charset="0"/>
                <a:sym typeface="Helvetica Neue"/>
              </a:rPr>
            </a:br>
            <a:r>
              <a:rPr lang="fr-FR" sz="2800" dirty="0">
                <a:solidFill>
                  <a:schemeClr val="bg1"/>
                </a:solidFill>
                <a:latin typeface="Arial Narrow" panose="020B0606020202030204" pitchFamily="34" charset="0"/>
                <a:sym typeface="Helvetica Neue"/>
              </a:rPr>
              <a:t>à utiliser seulement avec les élémentaires</a:t>
            </a:r>
            <a:endParaRPr kumimoji="0" lang="fr-FR" sz="2800" b="0" i="0" u="none" strike="noStrike" cap="none" spc="0" normalizeH="0" baseline="0" dirty="0">
              <a:ln>
                <a:noFill/>
              </a:ln>
              <a:solidFill>
                <a:schemeClr val="bg1"/>
              </a:solidFill>
              <a:effectLst/>
              <a:uFillTx/>
              <a:latin typeface="Arial Narrow" panose="020B0606020202030204" pitchFamily="34" charset="0"/>
              <a:sym typeface="Helvetica Neue"/>
            </a:endParaRPr>
          </a:p>
        </p:txBody>
      </p:sp>
      <p:sp>
        <p:nvSpPr>
          <p:cNvPr id="3" name="ZoneTexte 2"/>
          <p:cNvSpPr txBox="1"/>
          <p:nvPr/>
        </p:nvSpPr>
        <p:spPr>
          <a:xfrm>
            <a:off x="111752" y="981434"/>
            <a:ext cx="4546512" cy="5755422"/>
          </a:xfrm>
          <a:prstGeom prst="rect">
            <a:avLst/>
          </a:prstGeom>
          <a:noFill/>
        </p:spPr>
        <p:txBody>
          <a:bodyPr wrap="square" rtlCol="0">
            <a:spAutoFit/>
          </a:bodyPr>
          <a:lstStyle/>
          <a:p>
            <a:r>
              <a:rPr lang="fr-FR" sz="1100" b="1" dirty="0"/>
              <a:t>Diminuer ses voyages en avion </a:t>
            </a:r>
            <a:br>
              <a:rPr lang="fr-FR" sz="1100" b="1" dirty="0"/>
            </a:br>
            <a:r>
              <a:rPr lang="fr-FR" sz="1100" b="1" i="1" dirty="0">
                <a:solidFill>
                  <a:schemeClr val="accent5"/>
                </a:solidFill>
              </a:rPr>
              <a:t>Les grands arguments à mobiliser (source : parlons climat)</a:t>
            </a:r>
            <a:endParaRPr lang="fr-FR" sz="1100" i="1" dirty="0">
              <a:solidFill>
                <a:schemeClr val="accent5"/>
              </a:solidFill>
            </a:endParaRPr>
          </a:p>
          <a:p>
            <a:pPr marL="180975" indent="-180975">
              <a:buFont typeface="Arial" panose="020B0604020202020204" pitchFamily="34" charset="0"/>
              <a:buChar char="•"/>
            </a:pPr>
            <a:r>
              <a:rPr lang="fr-FR" sz="1100" i="1" dirty="0">
                <a:solidFill>
                  <a:schemeClr val="accent5"/>
                </a:solidFill>
              </a:rPr>
              <a:t>L’avion pollue ; il faut limiter au maximum son usage (les courts séjours, les vols en France alors qu’il existe des alternatives). </a:t>
            </a:r>
          </a:p>
          <a:p>
            <a:pPr marL="180975" indent="-180975">
              <a:buFont typeface="Arial" panose="020B0604020202020204" pitchFamily="34" charset="0"/>
              <a:buChar char="•"/>
            </a:pPr>
            <a:r>
              <a:rPr lang="fr-FR" sz="1100" i="1" dirty="0">
                <a:solidFill>
                  <a:schemeClr val="accent5"/>
                </a:solidFill>
              </a:rPr>
              <a:t>Quand on part loin, on part longtemps pour découvrir vraiment un pays (Jancovici disait 4 grands voyages au cours de sa vie). Quand on a déjà beaucoup voyagé, il faut savoir céder la place à ceux qui l’ont peu fait.</a:t>
            </a:r>
          </a:p>
          <a:p>
            <a:pPr marL="180975" indent="-180975">
              <a:buFont typeface="Arial" panose="020B0604020202020204" pitchFamily="34" charset="0"/>
              <a:buChar char="•"/>
            </a:pPr>
            <a:r>
              <a:rPr lang="fr-FR" sz="1100" i="1" dirty="0">
                <a:solidFill>
                  <a:schemeClr val="accent5"/>
                </a:solidFill>
              </a:rPr>
              <a:t>Pas besoin de partir chercher le bonheur à l’autre bout du monde, alors qu’on a tout ce qu’il faut ici, sous nos yeux. Nos différentes régions et les pays limitrophes offrent une telle diversité culturelle, qu’en matière de découverte et dépaysement, on a de quoi faire ! Et ça fait marcher l’économie locale</a:t>
            </a:r>
          </a:p>
          <a:p>
            <a:pPr marL="180975" indent="-180975">
              <a:buFont typeface="Arial" panose="020B0604020202020204" pitchFamily="34" charset="0"/>
              <a:buChar char="•"/>
            </a:pPr>
            <a:r>
              <a:rPr lang="fr-FR" sz="1100" i="1" dirty="0">
                <a:solidFill>
                  <a:schemeClr val="accent5"/>
                </a:solidFill>
              </a:rPr>
              <a:t>Partir près de chez soi, camper, se déplacer à pied ou à vélo, ce n’est pas cher et ça fait plein de souvenirs à raconter.</a:t>
            </a:r>
          </a:p>
          <a:p>
            <a:pPr marL="180975" indent="-180975">
              <a:buFont typeface="Arial" panose="020B0604020202020204" pitchFamily="34" charset="0"/>
              <a:buChar char="•"/>
            </a:pPr>
            <a:r>
              <a:rPr lang="fr-FR" sz="1100" i="1" dirty="0">
                <a:solidFill>
                  <a:schemeClr val="accent5"/>
                </a:solidFill>
              </a:rPr>
              <a:t>L’avion vert est hypothétique et prendra des dizaines d’années à développer. Pour l’heure, les alternatives au kérosène sont trop gourmandes en électricité (électro carburant), trop rares (biomasse), trop peu matures (hydrogène). La solution la plus simple, rapide et efficace est de réduire nos vols. </a:t>
            </a:r>
          </a:p>
          <a:p>
            <a:endParaRPr lang="hr-HR" sz="1100" b="1" dirty="0"/>
          </a:p>
          <a:p>
            <a:r>
              <a:rPr lang="fr-FR" sz="1100" b="1" dirty="0"/>
              <a:t>Voyager en train ou en autocar diesel</a:t>
            </a:r>
            <a:endParaRPr lang="fr-FR" sz="1100" dirty="0"/>
          </a:p>
          <a:p>
            <a:pPr marL="180975" indent="-180975">
              <a:spcAft>
                <a:spcPts val="300"/>
              </a:spcAft>
              <a:buFont typeface="Arial" panose="020B0604020202020204" pitchFamily="34" charset="0"/>
              <a:buChar char="•"/>
            </a:pPr>
            <a:r>
              <a:rPr lang="fr-FR" sz="1100" dirty="0"/>
              <a:t>Dans les transports plus on tracte, plus on a une vitesse constante, moins cela émet de gaz à effet de serre. C’est pour cela que le TGV arrive en tête. Le TER comporte encore quelques locomotives diesels et s’arrête plus souvent.  L’autocar diesel est aussi performant par rapport aux bus de ville, car il roule vite et s’arrête peu, c’est donc un bon moyen de transport quand il n’y a pas de train.</a:t>
            </a:r>
          </a:p>
          <a:p>
            <a:pPr marL="180975" indent="-180975">
              <a:spcAft>
                <a:spcPts val="300"/>
              </a:spcAft>
              <a:buFont typeface="Arial" panose="020B0604020202020204" pitchFamily="34" charset="0"/>
              <a:buChar char="•"/>
            </a:pPr>
            <a:r>
              <a:rPr lang="fr-FR" sz="1100" dirty="0"/>
              <a:t>Mais voyager en TGV est souvent cher, ce qui n’est pas le cas des TER, des Intercités et des trains de nuit, ou des tickets </a:t>
            </a:r>
            <a:r>
              <a:rPr lang="fr-FR" sz="1100" dirty="0" err="1"/>
              <a:t>Interails</a:t>
            </a:r>
            <a:r>
              <a:rPr lang="fr-FR" sz="1100" dirty="0"/>
              <a:t> européens qui sont subventionnés. </a:t>
            </a:r>
          </a:p>
          <a:p>
            <a:pPr marL="180975" indent="-180975">
              <a:buFont typeface="Arial" panose="020B0604020202020204" pitchFamily="34" charset="0"/>
              <a:buChar char="•"/>
            </a:pPr>
            <a:r>
              <a:rPr lang="fr-FR" sz="1100" dirty="0"/>
              <a:t>Actuellement le train est taxé sur le nombre de km parcourus et l’énergie, la voiture seulement sur l’énergie et les autoroutes et l’avion sur rien, mais cela devrait prochainement changer.</a:t>
            </a:r>
            <a:endParaRPr lang="fr-FR" sz="1100" b="1" dirty="0"/>
          </a:p>
        </p:txBody>
      </p:sp>
      <p:pic>
        <p:nvPicPr>
          <p:cNvPr id="4" name="Image 3"/>
          <p:cNvPicPr>
            <a:picLocks noChangeAspect="1"/>
          </p:cNvPicPr>
          <p:nvPr/>
        </p:nvPicPr>
        <p:blipFill>
          <a:blip r:embed="rId2"/>
          <a:stretch>
            <a:fillRect/>
          </a:stretch>
        </p:blipFill>
        <p:spPr>
          <a:xfrm>
            <a:off x="8519312" y="88838"/>
            <a:ext cx="1268144" cy="1257116"/>
          </a:xfrm>
          <a:prstGeom prst="rect">
            <a:avLst/>
          </a:prstGeom>
        </p:spPr>
      </p:pic>
      <p:sp>
        <p:nvSpPr>
          <p:cNvPr id="6" name="ZoneTexte 5"/>
          <p:cNvSpPr txBox="1"/>
          <p:nvPr/>
        </p:nvSpPr>
        <p:spPr>
          <a:xfrm>
            <a:off x="4891177" y="1943290"/>
            <a:ext cx="4831904" cy="4778231"/>
          </a:xfrm>
          <a:prstGeom prst="rect">
            <a:avLst/>
          </a:prstGeom>
          <a:noFill/>
        </p:spPr>
        <p:txBody>
          <a:bodyPr wrap="square" rtlCol="0">
            <a:spAutoFit/>
          </a:bodyPr>
          <a:lstStyle/>
          <a:p>
            <a:r>
              <a:rPr lang="fr-FR" sz="1100" b="1" dirty="0"/>
              <a:t>Sans s’attaquer à la voiture thermique on n’atteindra jamais la neutralité carbone. </a:t>
            </a:r>
            <a:endParaRPr lang="fr-FR" sz="1100" dirty="0"/>
          </a:p>
          <a:p>
            <a:pPr marL="180975" indent="-180975">
              <a:spcAft>
                <a:spcPts val="300"/>
              </a:spcAft>
              <a:buFont typeface="Arial" panose="020B0604020202020204" pitchFamily="34" charset="0"/>
              <a:buChar char="•"/>
            </a:pPr>
            <a:r>
              <a:rPr lang="fr-FR" sz="1100" dirty="0"/>
              <a:t>Passer au véhicule électrique permet de diviser son impact par 2, mais les véhicules intermédiaires sont encore mieux et ont le mérite d’utiliser peu de métaux (avec les métaux d’une batterie électrique de SUV on équipe 16 véhicules intermédiaires). Les véhicules intermédiaires sont adaptés aux zones rurales proches des villes (ils ont été expérimentés dans les communautés de communes du Pic St Loup et de Millau). </a:t>
            </a:r>
          </a:p>
          <a:p>
            <a:pPr marL="180975" indent="-180975">
              <a:spcAft>
                <a:spcPts val="300"/>
              </a:spcAft>
              <a:buFont typeface="Arial" panose="020B0604020202020204" pitchFamily="34" charset="0"/>
              <a:buChar char="•"/>
            </a:pPr>
            <a:r>
              <a:rPr lang="fr-FR" sz="1100" dirty="0"/>
              <a:t>La voiture électrique neuve est chère à l’achat (35 000 euros), mais son coût d’usage est 3 fois plus faible, ce qui fait qu’elle vous reviendra 20 000 euros moins cher qu’une thermique. Si le coût d’acquisition est trop élevé, il existe la location ou l’occasion. </a:t>
            </a:r>
          </a:p>
          <a:p>
            <a:pPr marL="180975" indent="-180975">
              <a:spcAft>
                <a:spcPts val="300"/>
              </a:spcAft>
              <a:buFont typeface="Arial" panose="020B0604020202020204" pitchFamily="34" charset="0"/>
              <a:buChar char="•"/>
            </a:pPr>
            <a:r>
              <a:rPr lang="fr-FR" sz="1100" i="1" dirty="0">
                <a:solidFill>
                  <a:schemeClr val="accent5"/>
                </a:solidFill>
              </a:rPr>
              <a:t>Batteries : les batteries LI-ion sont recyclables jusqu’à 95 % grâce à des procédés industriels. Pour autant recyclable, ne veut pas dire recyclé. L’Union européenne a adopté un règlement fixant d’ici 2032 : 61 % des batteries devront être collectées en fin de vie et 80 % de leur lithium valorisé. De plus les nouvelles batteries devront intégrer une part de matériaux recyclés pour le lithium ou le nickel. Développer le recyclage en Europe permettrait de fournir #15 % des métaux critiques en 2030. </a:t>
            </a:r>
            <a:endParaRPr lang="fr-FR" sz="1100" dirty="0">
              <a:solidFill>
                <a:schemeClr val="accent5"/>
              </a:solidFill>
            </a:endParaRPr>
          </a:p>
          <a:p>
            <a:pPr marL="180975" indent="-180975">
              <a:buFont typeface="Arial" panose="020B0604020202020204" pitchFamily="34" charset="0"/>
              <a:buChar char="•"/>
            </a:pPr>
            <a:r>
              <a:rPr lang="fr-FR" sz="1100" dirty="0"/>
              <a:t>Actuellement 80 % de nos trajets sont faits en voiture, avec un taux d’occupation très faible de 1,2 pers pour aller au travail à 2 pers pour les loisirs. Transporter 80 kg avec un véhicule d’1,5 tonne est très peu efficace. Par ailleurs, la voiture reste inutilisée 95 % de son temps. Pour atteindre la neutralité carbone en 2050, il va falloir sortir du système tout voiture et basculer sur un système multimodal : marcher, prendre le vélo ou les transports en commun dés que c’est possible. Le train ou l’autocar pour aller loin, puis relouer sur place un véhicule en autopartage.</a:t>
            </a:r>
          </a:p>
        </p:txBody>
      </p:sp>
      <p:sp>
        <p:nvSpPr>
          <p:cNvPr id="2" name="ZoneTexte 1"/>
          <p:cNvSpPr txBox="1"/>
          <p:nvPr/>
        </p:nvSpPr>
        <p:spPr>
          <a:xfrm>
            <a:off x="4891177" y="981434"/>
            <a:ext cx="3486449" cy="738664"/>
          </a:xfrm>
          <a:prstGeom prst="rect">
            <a:avLst/>
          </a:prstGeom>
          <a:solidFill>
            <a:srgbClr val="4472C4"/>
          </a:solidFill>
        </p:spPr>
        <p:txBody>
          <a:bodyPr wrap="square" rtlCol="0">
            <a:spAutoFit/>
          </a:bodyPr>
          <a:lstStyle/>
          <a:p>
            <a:r>
              <a:rPr lang="fr-FR" sz="1400" b="1" dirty="0">
                <a:solidFill>
                  <a:schemeClr val="bg1"/>
                </a:solidFill>
              </a:rPr>
              <a:t>Une fois que tous les enfants ont fini le jeu, voici quelques explications que vous pouvez leur donner</a:t>
            </a:r>
          </a:p>
        </p:txBody>
      </p:sp>
    </p:spTree>
    <p:extLst>
      <p:ext uri="{BB962C8B-B14F-4D97-AF65-F5344CB8AC3E}">
        <p14:creationId xmlns:p14="http://schemas.microsoft.com/office/powerpoint/2010/main" val="22451594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rgbClr val="4472C4"/>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3200" dirty="0">
                <a:latin typeface="Arial Narrow" panose="020B0606020202030204" pitchFamily="34" charset="0"/>
              </a:rPr>
              <a:t>Cartes chantiers, prospectives, véhicules intermédiaires</a:t>
            </a:r>
            <a:br>
              <a:rPr lang="fr-FR" sz="3200" dirty="0">
                <a:latin typeface="Arial Narrow" panose="020B0606020202030204" pitchFamily="34" charset="0"/>
              </a:rPr>
            </a:br>
            <a:r>
              <a:rPr lang="fr-FR" sz="3200" dirty="0">
                <a:latin typeface="Arial Narrow" panose="020B0606020202030204" pitchFamily="34" charset="0"/>
              </a:rPr>
              <a:t> à mettre sur Renaissance écologique avec des élémentaires</a:t>
            </a:r>
          </a:p>
        </p:txBody>
      </p:sp>
    </p:spTree>
    <p:extLst>
      <p:ext uri="{BB962C8B-B14F-4D97-AF65-F5344CB8AC3E}">
        <p14:creationId xmlns:p14="http://schemas.microsoft.com/office/powerpoint/2010/main" val="900716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ZoneTexte 37"/>
          <p:cNvSpPr txBox="1"/>
          <p:nvPr/>
        </p:nvSpPr>
        <p:spPr>
          <a:xfrm>
            <a:off x="85136" y="2358637"/>
            <a:ext cx="412096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BIODIVERSITÉ</a:t>
            </a:r>
          </a:p>
        </p:txBody>
      </p:sp>
      <p:sp>
        <p:nvSpPr>
          <p:cNvPr id="39" name="ZoneTexte 38"/>
          <p:cNvSpPr txBox="1"/>
          <p:nvPr/>
        </p:nvSpPr>
        <p:spPr>
          <a:xfrm>
            <a:off x="3971036" y="466622"/>
            <a:ext cx="1281027"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AIR</a:t>
            </a:r>
          </a:p>
        </p:txBody>
      </p:sp>
      <p:sp>
        <p:nvSpPr>
          <p:cNvPr id="40" name="ZoneTexte 39"/>
          <p:cNvSpPr txBox="1"/>
          <p:nvPr/>
        </p:nvSpPr>
        <p:spPr>
          <a:xfrm>
            <a:off x="8245355" y="1409429"/>
            <a:ext cx="138932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EAU</a:t>
            </a:r>
          </a:p>
        </p:txBody>
      </p:sp>
      <p:sp>
        <p:nvSpPr>
          <p:cNvPr id="41" name="ZoneTexte 40"/>
          <p:cNvSpPr txBox="1"/>
          <p:nvPr/>
        </p:nvSpPr>
        <p:spPr>
          <a:xfrm>
            <a:off x="82203" y="464197"/>
            <a:ext cx="3866559"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ESPACE VERT</a:t>
            </a:r>
          </a:p>
        </p:txBody>
      </p:sp>
      <p:sp>
        <p:nvSpPr>
          <p:cNvPr id="42" name="ZoneTexte 41"/>
          <p:cNvSpPr txBox="1"/>
          <p:nvPr/>
        </p:nvSpPr>
        <p:spPr>
          <a:xfrm>
            <a:off x="85136" y="1409464"/>
            <a:ext cx="2395677"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FORÊTS</a:t>
            </a:r>
          </a:p>
        </p:txBody>
      </p:sp>
      <p:sp>
        <p:nvSpPr>
          <p:cNvPr id="43" name="ZoneTexte 42"/>
          <p:cNvSpPr txBox="1"/>
          <p:nvPr/>
        </p:nvSpPr>
        <p:spPr>
          <a:xfrm>
            <a:off x="2505012" y="1409464"/>
            <a:ext cx="221005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OCÉAN</a:t>
            </a:r>
          </a:p>
        </p:txBody>
      </p:sp>
      <p:sp>
        <p:nvSpPr>
          <p:cNvPr id="46" name="ZoneTexte 45"/>
          <p:cNvSpPr txBox="1"/>
          <p:nvPr/>
        </p:nvSpPr>
        <p:spPr>
          <a:xfrm>
            <a:off x="4233316" y="2358637"/>
            <a:ext cx="2966149"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MOBILITÉ</a:t>
            </a:r>
          </a:p>
        </p:txBody>
      </p:sp>
      <p:sp>
        <p:nvSpPr>
          <p:cNvPr id="48" name="ZoneTexte 47"/>
          <p:cNvSpPr txBox="1"/>
          <p:nvPr/>
        </p:nvSpPr>
        <p:spPr>
          <a:xfrm>
            <a:off x="5274337" y="466622"/>
            <a:ext cx="4575954"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ESPACE PUBLIC</a:t>
            </a:r>
          </a:p>
        </p:txBody>
      </p:sp>
      <p:sp>
        <p:nvSpPr>
          <p:cNvPr id="50" name="ZoneTexte 49"/>
          <p:cNvSpPr txBox="1"/>
          <p:nvPr/>
        </p:nvSpPr>
        <p:spPr>
          <a:xfrm>
            <a:off x="4743038" y="1407797"/>
            <a:ext cx="3474341"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SOLIDARITÉ</a:t>
            </a:r>
          </a:p>
        </p:txBody>
      </p:sp>
      <p:sp>
        <p:nvSpPr>
          <p:cNvPr id="51" name="ZoneTexte 50"/>
          <p:cNvSpPr txBox="1"/>
          <p:nvPr/>
        </p:nvSpPr>
        <p:spPr>
          <a:xfrm>
            <a:off x="119541" y="60096"/>
            <a:ext cx="723384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dirty="0">
                <a:solidFill>
                  <a:schemeClr val="tx1">
                    <a:lumMod val="50000"/>
                  </a:schemeClr>
                </a:solidFill>
                <a:latin typeface="Calibri" panose="020F0502020204030204" pitchFamily="34" charset="0"/>
                <a:cs typeface="Calibri" panose="020F0502020204030204" pitchFamily="34" charset="0"/>
              </a:rPr>
              <a:t>Cartes chantiers Renaissance Écologique impression recto A4 + plastification</a:t>
            </a:r>
            <a:endParaRPr kumimoji="0" lang="fr-FR"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
        <p:nvSpPr>
          <p:cNvPr id="52" name="ZoneTexte 51"/>
          <p:cNvSpPr txBox="1"/>
          <p:nvPr/>
        </p:nvSpPr>
        <p:spPr>
          <a:xfrm>
            <a:off x="7226685" y="2358637"/>
            <a:ext cx="212260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SANTÉ</a:t>
            </a:r>
          </a:p>
        </p:txBody>
      </p:sp>
      <p:sp>
        <p:nvSpPr>
          <p:cNvPr id="20" name="ZoneTexte 19"/>
          <p:cNvSpPr txBox="1"/>
          <p:nvPr/>
        </p:nvSpPr>
        <p:spPr>
          <a:xfrm>
            <a:off x="89589" y="4929256"/>
            <a:ext cx="3658495"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COMMERCE</a:t>
            </a:r>
          </a:p>
        </p:txBody>
      </p:sp>
      <p:sp>
        <p:nvSpPr>
          <p:cNvPr id="21" name="ZoneTexte 20"/>
          <p:cNvSpPr txBox="1"/>
          <p:nvPr/>
        </p:nvSpPr>
        <p:spPr>
          <a:xfrm>
            <a:off x="3780637" y="4924892"/>
            <a:ext cx="272990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FINANCE</a:t>
            </a:r>
          </a:p>
        </p:txBody>
      </p:sp>
      <p:sp>
        <p:nvSpPr>
          <p:cNvPr id="22" name="ZoneTexte 21"/>
          <p:cNvSpPr txBox="1"/>
          <p:nvPr/>
        </p:nvSpPr>
        <p:spPr>
          <a:xfrm>
            <a:off x="6543098" y="4924892"/>
            <a:ext cx="326406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INDUSTRIE</a:t>
            </a:r>
          </a:p>
        </p:txBody>
      </p:sp>
      <p:sp>
        <p:nvSpPr>
          <p:cNvPr id="23" name="ZoneTexte 22"/>
          <p:cNvSpPr txBox="1"/>
          <p:nvPr/>
        </p:nvSpPr>
        <p:spPr>
          <a:xfrm>
            <a:off x="89589" y="3298399"/>
            <a:ext cx="6064857"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COMPORTEMENTS DE CONSOMMATION</a:t>
            </a:r>
          </a:p>
        </p:txBody>
      </p:sp>
      <p:sp>
        <p:nvSpPr>
          <p:cNvPr id="24" name="ZoneTexte 23"/>
          <p:cNvSpPr txBox="1"/>
          <p:nvPr/>
        </p:nvSpPr>
        <p:spPr>
          <a:xfrm>
            <a:off x="6173198" y="3298399"/>
            <a:ext cx="2453724" cy="922768"/>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DÉCHET</a:t>
            </a:r>
          </a:p>
        </p:txBody>
      </p:sp>
      <p:sp>
        <p:nvSpPr>
          <p:cNvPr id="25" name="ZoneTexte 24"/>
          <p:cNvSpPr txBox="1"/>
          <p:nvPr/>
        </p:nvSpPr>
        <p:spPr>
          <a:xfrm>
            <a:off x="89589" y="5877875"/>
            <a:ext cx="498799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IMPORT-EXPORT</a:t>
            </a:r>
          </a:p>
        </p:txBody>
      </p:sp>
      <p:sp>
        <p:nvSpPr>
          <p:cNvPr id="26" name="ZoneTexte 25"/>
          <p:cNvSpPr txBox="1"/>
          <p:nvPr/>
        </p:nvSpPr>
        <p:spPr>
          <a:xfrm>
            <a:off x="5109486" y="5873511"/>
            <a:ext cx="4742061" cy="923330"/>
          </a:xfrm>
          <a:prstGeom prst="rect">
            <a:avLst/>
          </a:prstGeom>
          <a:solidFill>
            <a:srgbClr val="00B050"/>
          </a:solidFill>
          <a:ln>
            <a:noFill/>
          </a:ln>
        </p:spPr>
        <p:txBody>
          <a:bodyPr wrap="square" rtlCol="0">
            <a:spAutoFit/>
          </a:bodyPr>
          <a:lstStyle>
            <a:defPPr>
              <a:defRPr lang="en-US"/>
            </a:defPPr>
            <a:lvl1pPr algn="ctr">
              <a:defRPr sz="5400"/>
            </a:lvl1pPr>
          </a:lstStyle>
          <a:p>
            <a:pPr defTabSz="457200" hangingPunct="1"/>
            <a:r>
              <a:rPr lang="fr-FR" kern="1200" dirty="0">
                <a:solidFill>
                  <a:prstClr val="white"/>
                </a:solidFill>
                <a:latin typeface="Calibri" panose="020F0502020204030204"/>
              </a:rPr>
              <a:t>GOUVERNANCE</a:t>
            </a:r>
          </a:p>
        </p:txBody>
      </p:sp>
    </p:spTree>
    <p:extLst>
      <p:ext uri="{BB962C8B-B14F-4D97-AF65-F5344CB8AC3E}">
        <p14:creationId xmlns:p14="http://schemas.microsoft.com/office/powerpoint/2010/main" val="5356219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ZoneTexte 15"/>
          <p:cNvSpPr txBox="1"/>
          <p:nvPr/>
        </p:nvSpPr>
        <p:spPr>
          <a:xfrm>
            <a:off x="65559" y="153424"/>
            <a:ext cx="4851501"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AMÉNAGEMENT </a:t>
            </a:r>
            <a:br>
              <a:rPr lang="fr-FR" sz="5400" kern="1200" dirty="0">
                <a:solidFill>
                  <a:prstClr val="white"/>
                </a:solidFill>
                <a:latin typeface="Calibri" panose="020F0502020204030204"/>
              </a:rPr>
            </a:br>
            <a:r>
              <a:rPr lang="fr-FR" sz="5400" kern="1200" dirty="0">
                <a:solidFill>
                  <a:prstClr val="white"/>
                </a:solidFill>
                <a:latin typeface="Calibri" panose="020F0502020204030204"/>
              </a:rPr>
              <a:t>DU TERRITOIRE</a:t>
            </a:r>
          </a:p>
        </p:txBody>
      </p:sp>
      <p:sp>
        <p:nvSpPr>
          <p:cNvPr id="17" name="ZoneTexte 16"/>
          <p:cNvSpPr txBox="1"/>
          <p:nvPr/>
        </p:nvSpPr>
        <p:spPr>
          <a:xfrm>
            <a:off x="4197634" y="4627578"/>
            <a:ext cx="3137942"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BÂTIMENT</a:t>
            </a:r>
          </a:p>
        </p:txBody>
      </p:sp>
      <p:sp>
        <p:nvSpPr>
          <p:cNvPr id="18" name="ZoneTexte 17"/>
          <p:cNvSpPr txBox="1"/>
          <p:nvPr/>
        </p:nvSpPr>
        <p:spPr>
          <a:xfrm>
            <a:off x="65559" y="1783641"/>
            <a:ext cx="387443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NUMÉRIQUE</a:t>
            </a:r>
          </a:p>
        </p:txBody>
      </p:sp>
      <p:sp>
        <p:nvSpPr>
          <p:cNvPr id="19" name="ZoneTexte 18"/>
          <p:cNvSpPr txBox="1"/>
          <p:nvPr/>
        </p:nvSpPr>
        <p:spPr>
          <a:xfrm>
            <a:off x="6910712" y="1783641"/>
            <a:ext cx="2660391"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ÉNERGIE</a:t>
            </a:r>
          </a:p>
        </p:txBody>
      </p:sp>
      <p:sp>
        <p:nvSpPr>
          <p:cNvPr id="20" name="ZoneTexte 19"/>
          <p:cNvSpPr txBox="1"/>
          <p:nvPr/>
        </p:nvSpPr>
        <p:spPr>
          <a:xfrm>
            <a:off x="65559" y="2731620"/>
            <a:ext cx="5221661"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INFRASTRUCTURE</a:t>
            </a:r>
          </a:p>
        </p:txBody>
      </p:sp>
      <p:sp>
        <p:nvSpPr>
          <p:cNvPr id="25" name="ZoneTexte 24"/>
          <p:cNvSpPr txBox="1"/>
          <p:nvPr/>
        </p:nvSpPr>
        <p:spPr>
          <a:xfrm>
            <a:off x="65560" y="3674547"/>
            <a:ext cx="5153422"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ADMINISTRATION</a:t>
            </a:r>
          </a:p>
        </p:txBody>
      </p:sp>
      <p:sp>
        <p:nvSpPr>
          <p:cNvPr id="26" name="ZoneTexte 25"/>
          <p:cNvSpPr txBox="1"/>
          <p:nvPr/>
        </p:nvSpPr>
        <p:spPr>
          <a:xfrm>
            <a:off x="3964306" y="1783641"/>
            <a:ext cx="2922089"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SÉCURITÉ</a:t>
            </a:r>
          </a:p>
        </p:txBody>
      </p:sp>
      <p:sp>
        <p:nvSpPr>
          <p:cNvPr id="28" name="ZoneTexte 27"/>
          <p:cNvSpPr txBox="1"/>
          <p:nvPr/>
        </p:nvSpPr>
        <p:spPr>
          <a:xfrm>
            <a:off x="5325570" y="2731620"/>
            <a:ext cx="353376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ÉDUCATION</a:t>
            </a:r>
          </a:p>
        </p:txBody>
      </p:sp>
      <p:sp>
        <p:nvSpPr>
          <p:cNvPr id="30" name="ZoneTexte 29"/>
          <p:cNvSpPr txBox="1"/>
          <p:nvPr/>
        </p:nvSpPr>
        <p:spPr>
          <a:xfrm>
            <a:off x="5244090" y="3674547"/>
            <a:ext cx="361524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ENTREPRISE</a:t>
            </a:r>
          </a:p>
        </p:txBody>
      </p:sp>
      <p:sp>
        <p:nvSpPr>
          <p:cNvPr id="24" name="ZoneTexte 23"/>
          <p:cNvSpPr txBox="1"/>
          <p:nvPr/>
        </p:nvSpPr>
        <p:spPr>
          <a:xfrm>
            <a:off x="4945760" y="145971"/>
            <a:ext cx="4905603"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MUTUALISATIONCOOPÉRATION</a:t>
            </a:r>
          </a:p>
        </p:txBody>
      </p:sp>
      <p:sp>
        <p:nvSpPr>
          <p:cNvPr id="31" name="ZoneTexte 30"/>
          <p:cNvSpPr txBox="1"/>
          <p:nvPr/>
        </p:nvSpPr>
        <p:spPr>
          <a:xfrm>
            <a:off x="65559" y="4623601"/>
            <a:ext cx="4100999"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AGRICULTURE</a:t>
            </a:r>
          </a:p>
        </p:txBody>
      </p:sp>
      <p:sp>
        <p:nvSpPr>
          <p:cNvPr id="32" name="ZoneTexte 31"/>
          <p:cNvSpPr txBox="1"/>
          <p:nvPr/>
        </p:nvSpPr>
        <p:spPr>
          <a:xfrm>
            <a:off x="4537493" y="5565453"/>
            <a:ext cx="272990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CULTURE</a:t>
            </a:r>
          </a:p>
        </p:txBody>
      </p:sp>
      <p:sp>
        <p:nvSpPr>
          <p:cNvPr id="33" name="ZoneTexte 32"/>
          <p:cNvSpPr txBox="1"/>
          <p:nvPr/>
        </p:nvSpPr>
        <p:spPr>
          <a:xfrm rot="16200000">
            <a:off x="7377380" y="5175868"/>
            <a:ext cx="2022257"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SPORT</a:t>
            </a:r>
          </a:p>
        </p:txBody>
      </p:sp>
      <p:sp>
        <p:nvSpPr>
          <p:cNvPr id="15" name="ZoneTexte 14"/>
          <p:cNvSpPr txBox="1"/>
          <p:nvPr/>
        </p:nvSpPr>
        <p:spPr>
          <a:xfrm rot="16200000">
            <a:off x="7402301" y="4229953"/>
            <a:ext cx="3914088" cy="923330"/>
          </a:xfrm>
          <a:prstGeom prst="rect">
            <a:avLst/>
          </a:prstGeom>
          <a:solidFill>
            <a:srgbClr val="00B050"/>
          </a:solidFill>
          <a:ln>
            <a:noFill/>
          </a:ln>
        </p:spPr>
        <p:txBody>
          <a:bodyPr wrap="square" rtlCol="0">
            <a:spAutoFit/>
          </a:bodyPr>
          <a:lstStyle/>
          <a:p>
            <a:pPr defTabSz="457200" hangingPunct="1"/>
            <a:r>
              <a:rPr lang="fr-FR" sz="5400" dirty="0">
                <a:solidFill>
                  <a:prstClr val="white"/>
                </a:solidFill>
                <a:latin typeface="Calibri" panose="020F0502020204030204"/>
              </a:rPr>
              <a:t>SPIRITUALITE</a:t>
            </a:r>
            <a:endParaRPr lang="fr-FR" sz="5400" kern="1200" dirty="0">
              <a:solidFill>
                <a:prstClr val="white"/>
              </a:solidFill>
              <a:latin typeface="Calibri" panose="020F0502020204030204"/>
            </a:endParaRPr>
          </a:p>
        </p:txBody>
      </p:sp>
      <p:sp>
        <p:nvSpPr>
          <p:cNvPr id="21" name="ZoneTexte 20"/>
          <p:cNvSpPr txBox="1"/>
          <p:nvPr/>
        </p:nvSpPr>
        <p:spPr>
          <a:xfrm>
            <a:off x="72701" y="5569117"/>
            <a:ext cx="4446056"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ALIMENTATION</a:t>
            </a:r>
          </a:p>
        </p:txBody>
      </p:sp>
    </p:spTree>
    <p:extLst>
      <p:ext uri="{BB962C8B-B14F-4D97-AF65-F5344CB8AC3E}">
        <p14:creationId xmlns:p14="http://schemas.microsoft.com/office/powerpoint/2010/main" val="1757963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202208" y="577782"/>
            <a:ext cx="6899640" cy="6512873"/>
          </a:xfrm>
          <a:prstGeom prst="rect">
            <a:avLst/>
          </a:prstGeom>
          <a:solidFill>
            <a:srgbClr val="4472C4">
              <a:lumMod val="75000"/>
            </a:srgbClr>
          </a:solidFill>
        </p:spPr>
        <p:txBody>
          <a:bodyPr wrap="square"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Mobilité en 2050</a:t>
            </a:r>
          </a:p>
          <a:p>
            <a:pPr marL="0" marR="0" lvl="0" indent="0" algn="l" defTabSz="457200" eaLnBrk="1" fontAlgn="auto" latinLnBrk="0" hangingPunct="1">
              <a:lnSpc>
                <a:spcPct val="100000"/>
              </a:lnSpc>
              <a:spcBef>
                <a:spcPts val="0"/>
              </a:spcBef>
              <a:spcAft>
                <a:spcPts val="0"/>
              </a:spcAft>
              <a:buClrTx/>
              <a:buSzTx/>
              <a:buFontTx/>
              <a:buNone/>
              <a:tabLst/>
              <a:defRPr/>
            </a:pPr>
            <a:endParaRPr kumimoji="0" lang="fr-FR" sz="16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Diminuer de -17 % le nombre de km parcourus par personne (aérien international compris)</a:t>
            </a:r>
            <a:endParaRPr kumimoji="0" lang="fr-FR" sz="1422"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369275" marR="0" lvl="0" indent="-369275"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22"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Déplacements quotidiens</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4 % en marche</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25 % en vélo, VAE, véhicules intermédiaires</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15 % en transports en commun</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56 % en voiture ou moto</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endParaRPr kumimoji="0" lang="fr-FR" sz="1100" b="0" i="0" u="none" strike="noStrike" kern="1200" cap="none" spc="0" normalizeH="0" baseline="0" noProof="0" dirty="0">
              <a:ln>
                <a:noFill/>
              </a:ln>
              <a:solidFill>
                <a:prstClr val="black"/>
              </a:solidFill>
              <a:effectLst/>
              <a:uLnTx/>
              <a:uFillTx/>
              <a:latin typeface="Calibri" panose="020F0502020204030204"/>
              <a:sym typeface="Wingdings" panose="05000000000000000000" pitchFamily="2" charset="2"/>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Déplacements longues distances</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38 % en train ou autocar</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35 % en voiture</a:t>
            </a:r>
          </a:p>
          <a:p>
            <a:pPr marL="235926" marR="0" lvl="1" indent="-235926" algn="l" defTabSz="45720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27 % en avion</a:t>
            </a:r>
          </a:p>
        </p:txBody>
      </p:sp>
      <p:pic>
        <p:nvPicPr>
          <p:cNvPr id="4" name="Image 3"/>
          <p:cNvPicPr>
            <a:picLocks noChangeAspect="1"/>
          </p:cNvPicPr>
          <p:nvPr/>
        </p:nvPicPr>
        <p:blipFill>
          <a:blip r:embed="rId2"/>
          <a:stretch>
            <a:fillRect/>
          </a:stretch>
        </p:blipFill>
        <p:spPr>
          <a:xfrm>
            <a:off x="5221002" y="2575047"/>
            <a:ext cx="1678979" cy="763172"/>
          </a:xfrm>
          <a:prstGeom prst="rect">
            <a:avLst/>
          </a:prstGeom>
        </p:spPr>
      </p:pic>
      <p:sp>
        <p:nvSpPr>
          <p:cNvPr id="5" name="ZoneTexte 4"/>
          <p:cNvSpPr txBox="1"/>
          <p:nvPr/>
        </p:nvSpPr>
        <p:spPr>
          <a:xfrm>
            <a:off x="4580626" y="955787"/>
            <a:ext cx="2319355" cy="523220"/>
          </a:xfrm>
          <a:prstGeom prst="rect">
            <a:avLst/>
          </a:prstGeom>
          <a:solidFill>
            <a:sysClr val="window" lastClr="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black"/>
                </a:solidFill>
                <a:effectLst/>
                <a:uLnTx/>
                <a:uFillTx/>
                <a:latin typeface="Calibri" panose="020F0502020204030204"/>
              </a:rPr>
              <a:t>Transition 2050 </a:t>
            </a:r>
            <a:r>
              <a:rPr kumimoji="0" lang="fr-FR" sz="1400" b="1" i="0" u="none" strike="noStrike" kern="1200" cap="none" spc="0" normalizeH="0" baseline="0" noProof="0" dirty="0" err="1">
                <a:ln>
                  <a:noFill/>
                </a:ln>
                <a:solidFill>
                  <a:prstClr val="black"/>
                </a:solidFill>
                <a:effectLst/>
                <a:uLnTx/>
                <a:uFillTx/>
                <a:latin typeface="Calibri" panose="020F0502020204030204"/>
              </a:rPr>
              <a:t>Ademe</a:t>
            </a:r>
            <a:r>
              <a:rPr kumimoji="0" lang="fr-FR" sz="1400" b="1" i="0" u="none" strike="noStrike" kern="1200" cap="none" spc="0" normalizeH="0" baseline="0" noProof="0" dirty="0">
                <a:ln>
                  <a:noFill/>
                </a:ln>
                <a:solidFill>
                  <a:prstClr val="black"/>
                </a:solidFill>
                <a:effectLst/>
                <a:uLnTx/>
                <a:uFillTx/>
                <a:latin typeface="Calibri" panose="020F0502020204030204"/>
              </a:rPr>
              <a:t> </a:t>
            </a:r>
            <a:br>
              <a:rPr kumimoji="0" lang="fr-FR" sz="1400" b="1" i="0" u="none" strike="noStrike" kern="1200" cap="none" spc="0" normalizeH="0" baseline="0" noProof="0" dirty="0">
                <a:ln>
                  <a:noFill/>
                </a:ln>
                <a:solidFill>
                  <a:prstClr val="black"/>
                </a:solidFill>
                <a:effectLst/>
                <a:uLnTx/>
                <a:uFillTx/>
                <a:latin typeface="Calibri" panose="020F0502020204030204"/>
              </a:rPr>
            </a:br>
            <a:r>
              <a:rPr kumimoji="0" lang="fr-FR" sz="1400" b="0" i="0" u="none" strike="noStrike" kern="1200" cap="none" spc="0" normalizeH="0" baseline="0" noProof="0" dirty="0">
                <a:ln>
                  <a:noFill/>
                </a:ln>
                <a:solidFill>
                  <a:prstClr val="black"/>
                </a:solidFill>
                <a:effectLst/>
                <a:uLnTx/>
                <a:uFillTx/>
                <a:latin typeface="Calibri" panose="020F0502020204030204"/>
              </a:rPr>
              <a:t>S2 Coopérations territoriales</a:t>
            </a:r>
          </a:p>
        </p:txBody>
      </p:sp>
      <p:sp>
        <p:nvSpPr>
          <p:cNvPr id="6" name="ZoneTexte 5"/>
          <p:cNvSpPr txBox="1"/>
          <p:nvPr/>
        </p:nvSpPr>
        <p:spPr>
          <a:xfrm>
            <a:off x="119541" y="60096"/>
            <a:ext cx="8475141"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dirty="0">
                <a:solidFill>
                  <a:schemeClr val="tx1">
                    <a:lumMod val="50000"/>
                  </a:schemeClr>
                </a:solidFill>
                <a:latin typeface="Calibri" panose="020F0502020204030204" pitchFamily="34" charset="0"/>
                <a:cs typeface="Calibri" panose="020F0502020204030204" pitchFamily="34" charset="0"/>
              </a:rPr>
              <a:t>Cartes prospectives + affiche véhicules intermédiaires impression recto A4 + plastification</a:t>
            </a:r>
            <a:endParaRPr kumimoji="0" lang="fr-FR"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Tree>
    <p:extLst>
      <p:ext uri="{BB962C8B-B14F-4D97-AF65-F5344CB8AC3E}">
        <p14:creationId xmlns:p14="http://schemas.microsoft.com/office/powerpoint/2010/main" val="2199313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e 8"/>
          <p:cNvGrpSpPr/>
          <p:nvPr/>
        </p:nvGrpSpPr>
        <p:grpSpPr>
          <a:xfrm>
            <a:off x="317645" y="154852"/>
            <a:ext cx="9292927" cy="6575592"/>
            <a:chOff x="317645" y="154852"/>
            <a:chExt cx="9292927" cy="6575592"/>
          </a:xfrm>
        </p:grpSpPr>
        <p:sp>
          <p:nvSpPr>
            <p:cNvPr id="10" name="ZoneTexte 9"/>
            <p:cNvSpPr txBox="1"/>
            <p:nvPr/>
          </p:nvSpPr>
          <p:spPr>
            <a:xfrm>
              <a:off x="439449" y="154852"/>
              <a:ext cx="3851054" cy="523220"/>
            </a:xfrm>
            <a:prstGeom prst="rect">
              <a:avLst/>
            </a:prstGeom>
            <a:noFill/>
          </p:spPr>
          <p:txBody>
            <a:bodyPr wrap="none" rtlCol="0">
              <a:spAutoFit/>
            </a:bodyPr>
            <a:lstStyle/>
            <a:p>
              <a:r>
                <a:rPr lang="fr-FR" sz="2800" b="1" dirty="0"/>
                <a:t>Véhicules intermédiaires</a:t>
              </a:r>
            </a:p>
          </p:txBody>
        </p:sp>
        <p:sp>
          <p:nvSpPr>
            <p:cNvPr id="11" name="Rectangle 10"/>
            <p:cNvSpPr/>
            <p:nvPr/>
          </p:nvSpPr>
          <p:spPr>
            <a:xfrm>
              <a:off x="7720803" y="1045230"/>
              <a:ext cx="1889769" cy="936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p:cNvSpPr/>
            <p:nvPr/>
          </p:nvSpPr>
          <p:spPr>
            <a:xfrm>
              <a:off x="3759795" y="5506444"/>
              <a:ext cx="1622669" cy="1224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3" name="Rectangle 12"/>
            <p:cNvSpPr/>
            <p:nvPr/>
          </p:nvSpPr>
          <p:spPr>
            <a:xfrm>
              <a:off x="5800599" y="4662498"/>
              <a:ext cx="1570008" cy="972000"/>
            </a:xfrm>
            <a:prstGeom prst="rect">
              <a:avLst/>
            </a:prstGeom>
            <a:solidFill>
              <a:schemeClr val="accent1">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p:cNvSpPr/>
            <p:nvPr/>
          </p:nvSpPr>
          <p:spPr>
            <a:xfrm>
              <a:off x="5793253" y="1031102"/>
              <a:ext cx="1570008" cy="3636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5" name="Rectangle 14"/>
            <p:cNvSpPr/>
            <p:nvPr/>
          </p:nvSpPr>
          <p:spPr>
            <a:xfrm>
              <a:off x="3762464" y="4076638"/>
              <a:ext cx="1620000" cy="1080000"/>
            </a:xfrm>
            <a:prstGeom prst="rect">
              <a:avLst/>
            </a:prstGeom>
            <a:solidFill>
              <a:schemeClr val="accent1">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Rectangle 15"/>
            <p:cNvSpPr/>
            <p:nvPr/>
          </p:nvSpPr>
          <p:spPr>
            <a:xfrm>
              <a:off x="1774009" y="1009291"/>
              <a:ext cx="1620000" cy="5482238"/>
            </a:xfrm>
            <a:prstGeom prst="rect">
              <a:avLst/>
            </a:prstGeom>
            <a:solidFill>
              <a:schemeClr val="accent1">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Rectangle 16"/>
            <p:cNvSpPr/>
            <p:nvPr/>
          </p:nvSpPr>
          <p:spPr>
            <a:xfrm>
              <a:off x="3762464" y="1014882"/>
              <a:ext cx="1620000" cy="3060000"/>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8" name="Rectangle 17"/>
            <p:cNvSpPr/>
            <p:nvPr/>
          </p:nvSpPr>
          <p:spPr>
            <a:xfrm>
              <a:off x="317645" y="1009291"/>
              <a:ext cx="1446731" cy="5482238"/>
            </a:xfrm>
            <a:prstGeom prst="rect">
              <a:avLst/>
            </a:prstGeom>
            <a:solidFill>
              <a:schemeClr val="accent4">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9" name="ZoneTexte 18"/>
            <p:cNvSpPr txBox="1"/>
            <p:nvPr/>
          </p:nvSpPr>
          <p:spPr>
            <a:xfrm>
              <a:off x="1297056" y="660612"/>
              <a:ext cx="1082348" cy="400110"/>
            </a:xfrm>
            <a:prstGeom prst="rect">
              <a:avLst/>
            </a:prstGeom>
            <a:noFill/>
          </p:spPr>
          <p:txBody>
            <a:bodyPr wrap="none" rtlCol="0">
              <a:spAutoFit/>
            </a:bodyPr>
            <a:lstStyle/>
            <a:p>
              <a:r>
                <a:rPr lang="fr-FR" sz="2000" b="1" dirty="0">
                  <a:solidFill>
                    <a:schemeClr val="tx2"/>
                  </a:solidFill>
                </a:rPr>
                <a:t>25 km/h</a:t>
              </a:r>
            </a:p>
          </p:txBody>
        </p:sp>
        <p:pic>
          <p:nvPicPr>
            <p:cNvPr id="20" name="Image 19"/>
            <p:cNvPicPr>
              <a:picLocks noChangeAspect="1"/>
            </p:cNvPicPr>
            <p:nvPr/>
          </p:nvPicPr>
          <p:blipFill>
            <a:blip r:embed="rId2"/>
            <a:stretch>
              <a:fillRect/>
            </a:stretch>
          </p:blipFill>
          <p:spPr>
            <a:xfrm>
              <a:off x="410617" y="3296537"/>
              <a:ext cx="1214686" cy="987939"/>
            </a:xfrm>
            <a:prstGeom prst="rect">
              <a:avLst/>
            </a:prstGeom>
          </p:spPr>
        </p:pic>
        <p:pic>
          <p:nvPicPr>
            <p:cNvPr id="21" name="Image 20"/>
            <p:cNvPicPr>
              <a:picLocks noChangeAspect="1"/>
            </p:cNvPicPr>
            <p:nvPr/>
          </p:nvPicPr>
          <p:blipFill>
            <a:blip r:embed="rId3"/>
            <a:stretch>
              <a:fillRect/>
            </a:stretch>
          </p:blipFill>
          <p:spPr>
            <a:xfrm>
              <a:off x="427551" y="2084509"/>
              <a:ext cx="1214686" cy="1187080"/>
            </a:xfrm>
            <a:prstGeom prst="rect">
              <a:avLst/>
            </a:prstGeom>
          </p:spPr>
        </p:pic>
        <p:pic>
          <p:nvPicPr>
            <p:cNvPr id="22" name="Image 21"/>
            <p:cNvPicPr>
              <a:picLocks noChangeAspect="1"/>
            </p:cNvPicPr>
            <p:nvPr/>
          </p:nvPicPr>
          <p:blipFill>
            <a:blip r:embed="rId4"/>
            <a:stretch>
              <a:fillRect/>
            </a:stretch>
          </p:blipFill>
          <p:spPr>
            <a:xfrm>
              <a:off x="410617" y="4302152"/>
              <a:ext cx="1214686" cy="1117753"/>
            </a:xfrm>
            <a:prstGeom prst="rect">
              <a:avLst/>
            </a:prstGeom>
          </p:spPr>
        </p:pic>
        <p:pic>
          <p:nvPicPr>
            <p:cNvPr id="23" name="Image 22"/>
            <p:cNvPicPr>
              <a:picLocks noChangeAspect="1"/>
            </p:cNvPicPr>
            <p:nvPr/>
          </p:nvPicPr>
          <p:blipFill>
            <a:blip r:embed="rId5"/>
            <a:stretch>
              <a:fillRect/>
            </a:stretch>
          </p:blipFill>
          <p:spPr>
            <a:xfrm>
              <a:off x="410617" y="5430198"/>
              <a:ext cx="1231620" cy="910221"/>
            </a:xfrm>
            <a:prstGeom prst="rect">
              <a:avLst/>
            </a:prstGeom>
          </p:spPr>
        </p:pic>
        <p:pic>
          <p:nvPicPr>
            <p:cNvPr id="24" name="Image 23"/>
            <p:cNvPicPr>
              <a:picLocks noChangeAspect="1"/>
            </p:cNvPicPr>
            <p:nvPr/>
          </p:nvPicPr>
          <p:blipFill>
            <a:blip r:embed="rId6"/>
            <a:stretch>
              <a:fillRect/>
            </a:stretch>
          </p:blipFill>
          <p:spPr>
            <a:xfrm>
              <a:off x="438129" y="1124161"/>
              <a:ext cx="1204108" cy="967626"/>
            </a:xfrm>
            <a:prstGeom prst="rect">
              <a:avLst/>
            </a:prstGeom>
          </p:spPr>
        </p:pic>
        <p:sp>
          <p:nvSpPr>
            <p:cNvPr id="25" name="ZoneTexte 24"/>
            <p:cNvSpPr txBox="1"/>
            <p:nvPr/>
          </p:nvSpPr>
          <p:spPr>
            <a:xfrm>
              <a:off x="4009249" y="660612"/>
              <a:ext cx="1082348" cy="400110"/>
            </a:xfrm>
            <a:prstGeom prst="rect">
              <a:avLst/>
            </a:prstGeom>
            <a:noFill/>
          </p:spPr>
          <p:txBody>
            <a:bodyPr wrap="none" rtlCol="0">
              <a:spAutoFit/>
            </a:bodyPr>
            <a:lstStyle/>
            <a:p>
              <a:r>
                <a:rPr lang="fr-FR" sz="2000" b="1" dirty="0">
                  <a:solidFill>
                    <a:schemeClr val="tx2"/>
                  </a:solidFill>
                </a:rPr>
                <a:t>45 km/h</a:t>
              </a:r>
            </a:p>
          </p:txBody>
        </p:sp>
        <p:pic>
          <p:nvPicPr>
            <p:cNvPr id="26" name="Image 25"/>
            <p:cNvPicPr>
              <a:picLocks noChangeAspect="1"/>
            </p:cNvPicPr>
            <p:nvPr/>
          </p:nvPicPr>
          <p:blipFill>
            <a:blip r:embed="rId7"/>
            <a:stretch>
              <a:fillRect/>
            </a:stretch>
          </p:blipFill>
          <p:spPr>
            <a:xfrm>
              <a:off x="3867954" y="1104069"/>
              <a:ext cx="1381467" cy="941559"/>
            </a:xfrm>
            <a:prstGeom prst="rect">
              <a:avLst/>
            </a:prstGeom>
          </p:spPr>
        </p:pic>
        <p:pic>
          <p:nvPicPr>
            <p:cNvPr id="27" name="Image 26"/>
            <p:cNvPicPr>
              <a:picLocks noChangeAspect="1"/>
            </p:cNvPicPr>
            <p:nvPr/>
          </p:nvPicPr>
          <p:blipFill>
            <a:blip r:embed="rId8"/>
            <a:stretch>
              <a:fillRect/>
            </a:stretch>
          </p:blipFill>
          <p:spPr>
            <a:xfrm>
              <a:off x="3867580" y="2997874"/>
              <a:ext cx="1398429" cy="1015156"/>
            </a:xfrm>
            <a:prstGeom prst="rect">
              <a:avLst/>
            </a:prstGeom>
          </p:spPr>
        </p:pic>
        <p:pic>
          <p:nvPicPr>
            <p:cNvPr id="28" name="Image 27"/>
            <p:cNvPicPr>
              <a:picLocks noChangeAspect="1"/>
            </p:cNvPicPr>
            <p:nvPr/>
          </p:nvPicPr>
          <p:blipFill>
            <a:blip r:embed="rId9"/>
            <a:stretch>
              <a:fillRect/>
            </a:stretch>
          </p:blipFill>
          <p:spPr>
            <a:xfrm>
              <a:off x="3867955" y="2091794"/>
              <a:ext cx="1398054" cy="906080"/>
            </a:xfrm>
            <a:prstGeom prst="rect">
              <a:avLst/>
            </a:prstGeom>
          </p:spPr>
        </p:pic>
        <p:pic>
          <p:nvPicPr>
            <p:cNvPr id="29" name="Image 28"/>
            <p:cNvPicPr>
              <a:picLocks noChangeAspect="1"/>
            </p:cNvPicPr>
            <p:nvPr/>
          </p:nvPicPr>
          <p:blipFill>
            <a:blip r:embed="rId10"/>
            <a:stretch>
              <a:fillRect/>
            </a:stretch>
          </p:blipFill>
          <p:spPr>
            <a:xfrm>
              <a:off x="4066991" y="5623740"/>
              <a:ext cx="1056810" cy="992068"/>
            </a:xfrm>
            <a:prstGeom prst="rect">
              <a:avLst/>
            </a:prstGeom>
          </p:spPr>
        </p:pic>
        <p:sp>
          <p:nvSpPr>
            <p:cNvPr id="30" name="ZoneTexte 29"/>
            <p:cNvSpPr txBox="1"/>
            <p:nvPr/>
          </p:nvSpPr>
          <p:spPr>
            <a:xfrm>
              <a:off x="4066991" y="5177669"/>
              <a:ext cx="1082348" cy="400110"/>
            </a:xfrm>
            <a:prstGeom prst="rect">
              <a:avLst/>
            </a:prstGeom>
            <a:noFill/>
          </p:spPr>
          <p:txBody>
            <a:bodyPr wrap="none" rtlCol="0">
              <a:spAutoFit/>
            </a:bodyPr>
            <a:lstStyle/>
            <a:p>
              <a:r>
                <a:rPr lang="fr-FR" sz="2000" b="1" dirty="0">
                  <a:solidFill>
                    <a:schemeClr val="tx2"/>
                  </a:solidFill>
                </a:rPr>
                <a:t>60 km/h</a:t>
              </a:r>
            </a:p>
          </p:txBody>
        </p:sp>
        <p:sp>
          <p:nvSpPr>
            <p:cNvPr id="31" name="ZoneTexte 30"/>
            <p:cNvSpPr txBox="1"/>
            <p:nvPr/>
          </p:nvSpPr>
          <p:spPr>
            <a:xfrm>
              <a:off x="5843842" y="660612"/>
              <a:ext cx="1438214" cy="400110"/>
            </a:xfrm>
            <a:prstGeom prst="rect">
              <a:avLst/>
            </a:prstGeom>
            <a:noFill/>
          </p:spPr>
          <p:txBody>
            <a:bodyPr wrap="none" rtlCol="0">
              <a:spAutoFit/>
            </a:bodyPr>
            <a:lstStyle/>
            <a:p>
              <a:r>
                <a:rPr lang="fr-FR" sz="2000" b="1" dirty="0">
                  <a:solidFill>
                    <a:schemeClr val="tx2"/>
                  </a:solidFill>
                </a:rPr>
                <a:t>80-90 km/h</a:t>
              </a:r>
            </a:p>
          </p:txBody>
        </p:sp>
        <p:pic>
          <p:nvPicPr>
            <p:cNvPr id="32" name="Image 31"/>
            <p:cNvPicPr>
              <a:picLocks noChangeAspect="1"/>
            </p:cNvPicPr>
            <p:nvPr/>
          </p:nvPicPr>
          <p:blipFill>
            <a:blip r:embed="rId11"/>
            <a:stretch>
              <a:fillRect/>
            </a:stretch>
          </p:blipFill>
          <p:spPr>
            <a:xfrm>
              <a:off x="5920334" y="1126793"/>
              <a:ext cx="1285231" cy="878241"/>
            </a:xfrm>
            <a:prstGeom prst="rect">
              <a:avLst/>
            </a:prstGeom>
          </p:spPr>
        </p:pic>
        <p:pic>
          <p:nvPicPr>
            <p:cNvPr id="33" name="Image 32"/>
            <p:cNvPicPr>
              <a:picLocks noChangeAspect="1"/>
            </p:cNvPicPr>
            <p:nvPr/>
          </p:nvPicPr>
          <p:blipFill>
            <a:blip r:embed="rId12"/>
            <a:stretch>
              <a:fillRect/>
            </a:stretch>
          </p:blipFill>
          <p:spPr>
            <a:xfrm>
              <a:off x="5929967" y="1994631"/>
              <a:ext cx="1270903" cy="1061578"/>
            </a:xfrm>
            <a:prstGeom prst="rect">
              <a:avLst/>
            </a:prstGeom>
          </p:spPr>
        </p:pic>
        <p:pic>
          <p:nvPicPr>
            <p:cNvPr id="34" name="Image 33"/>
            <p:cNvPicPr>
              <a:picLocks noChangeAspect="1"/>
            </p:cNvPicPr>
            <p:nvPr/>
          </p:nvPicPr>
          <p:blipFill>
            <a:blip r:embed="rId13"/>
            <a:stretch>
              <a:fillRect/>
            </a:stretch>
          </p:blipFill>
          <p:spPr>
            <a:xfrm>
              <a:off x="5929967" y="3056209"/>
              <a:ext cx="1272425" cy="612649"/>
            </a:xfrm>
            <a:prstGeom prst="rect">
              <a:avLst/>
            </a:prstGeom>
          </p:spPr>
        </p:pic>
        <p:pic>
          <p:nvPicPr>
            <p:cNvPr id="35" name="Image 34"/>
            <p:cNvPicPr>
              <a:picLocks noChangeAspect="1"/>
            </p:cNvPicPr>
            <p:nvPr/>
          </p:nvPicPr>
          <p:blipFill>
            <a:blip r:embed="rId14"/>
            <a:stretch>
              <a:fillRect/>
            </a:stretch>
          </p:blipFill>
          <p:spPr>
            <a:xfrm>
              <a:off x="5929967" y="3668858"/>
              <a:ext cx="1270903" cy="906142"/>
            </a:xfrm>
            <a:prstGeom prst="rect">
              <a:avLst/>
            </a:prstGeom>
          </p:spPr>
        </p:pic>
        <p:pic>
          <p:nvPicPr>
            <p:cNvPr id="36" name="Image 35"/>
            <p:cNvPicPr>
              <a:picLocks noChangeAspect="1"/>
            </p:cNvPicPr>
            <p:nvPr/>
          </p:nvPicPr>
          <p:blipFill>
            <a:blip r:embed="rId15"/>
            <a:stretch>
              <a:fillRect/>
            </a:stretch>
          </p:blipFill>
          <p:spPr>
            <a:xfrm>
              <a:off x="7802009" y="1126689"/>
              <a:ext cx="1704027" cy="768483"/>
            </a:xfrm>
            <a:prstGeom prst="rect">
              <a:avLst/>
            </a:prstGeom>
          </p:spPr>
        </p:pic>
        <p:sp>
          <p:nvSpPr>
            <p:cNvPr id="37" name="ZoneTexte 36"/>
            <p:cNvSpPr txBox="1"/>
            <p:nvPr/>
          </p:nvSpPr>
          <p:spPr>
            <a:xfrm>
              <a:off x="8048729" y="660612"/>
              <a:ext cx="1210588" cy="400110"/>
            </a:xfrm>
            <a:prstGeom prst="rect">
              <a:avLst/>
            </a:prstGeom>
            <a:noFill/>
          </p:spPr>
          <p:txBody>
            <a:bodyPr wrap="none" rtlCol="0">
              <a:spAutoFit/>
            </a:bodyPr>
            <a:lstStyle/>
            <a:p>
              <a:r>
                <a:rPr lang="fr-FR" sz="2000" b="1" dirty="0">
                  <a:solidFill>
                    <a:schemeClr val="tx2"/>
                  </a:solidFill>
                </a:rPr>
                <a:t>110 km/h</a:t>
              </a:r>
            </a:p>
          </p:txBody>
        </p:sp>
        <p:pic>
          <p:nvPicPr>
            <p:cNvPr id="38" name="Image 37"/>
            <p:cNvPicPr>
              <a:picLocks noChangeAspect="1"/>
            </p:cNvPicPr>
            <p:nvPr/>
          </p:nvPicPr>
          <p:blipFill>
            <a:blip r:embed="rId16"/>
            <a:stretch>
              <a:fillRect/>
            </a:stretch>
          </p:blipFill>
          <p:spPr>
            <a:xfrm>
              <a:off x="1868228" y="1989227"/>
              <a:ext cx="1402902" cy="831994"/>
            </a:xfrm>
            <a:prstGeom prst="rect">
              <a:avLst/>
            </a:prstGeom>
          </p:spPr>
        </p:pic>
        <p:pic>
          <p:nvPicPr>
            <p:cNvPr id="39" name="Image 38"/>
            <p:cNvPicPr>
              <a:picLocks noChangeAspect="1"/>
            </p:cNvPicPr>
            <p:nvPr/>
          </p:nvPicPr>
          <p:blipFill>
            <a:blip r:embed="rId17"/>
            <a:stretch>
              <a:fillRect/>
            </a:stretch>
          </p:blipFill>
          <p:spPr>
            <a:xfrm>
              <a:off x="1868228" y="4082271"/>
              <a:ext cx="1404424" cy="1020715"/>
            </a:xfrm>
            <a:prstGeom prst="rect">
              <a:avLst/>
            </a:prstGeom>
          </p:spPr>
        </p:pic>
        <p:pic>
          <p:nvPicPr>
            <p:cNvPr id="40" name="Image 39"/>
            <p:cNvPicPr>
              <a:picLocks noChangeAspect="1"/>
            </p:cNvPicPr>
            <p:nvPr/>
          </p:nvPicPr>
          <p:blipFill>
            <a:blip r:embed="rId18"/>
            <a:stretch>
              <a:fillRect/>
            </a:stretch>
          </p:blipFill>
          <p:spPr>
            <a:xfrm>
              <a:off x="1868228" y="1144634"/>
              <a:ext cx="1418500" cy="709250"/>
            </a:xfrm>
            <a:prstGeom prst="rect">
              <a:avLst/>
            </a:prstGeom>
          </p:spPr>
        </p:pic>
        <p:pic>
          <p:nvPicPr>
            <p:cNvPr id="41" name="Image 40"/>
            <p:cNvPicPr>
              <a:picLocks noChangeAspect="1"/>
            </p:cNvPicPr>
            <p:nvPr/>
          </p:nvPicPr>
          <p:blipFill>
            <a:blip r:embed="rId19"/>
            <a:stretch>
              <a:fillRect/>
            </a:stretch>
          </p:blipFill>
          <p:spPr>
            <a:xfrm>
              <a:off x="1868228" y="5166425"/>
              <a:ext cx="1404424" cy="1183121"/>
            </a:xfrm>
            <a:prstGeom prst="rect">
              <a:avLst/>
            </a:prstGeom>
          </p:spPr>
        </p:pic>
        <p:pic>
          <p:nvPicPr>
            <p:cNvPr id="42" name="Image 41"/>
            <p:cNvPicPr>
              <a:picLocks noChangeAspect="1"/>
            </p:cNvPicPr>
            <p:nvPr/>
          </p:nvPicPr>
          <p:blipFill>
            <a:blip r:embed="rId20"/>
            <a:stretch>
              <a:fillRect/>
            </a:stretch>
          </p:blipFill>
          <p:spPr>
            <a:xfrm>
              <a:off x="1868228" y="2924989"/>
              <a:ext cx="1411571" cy="1053514"/>
            </a:xfrm>
            <a:prstGeom prst="rect">
              <a:avLst/>
            </a:prstGeom>
          </p:spPr>
        </p:pic>
        <p:pic>
          <p:nvPicPr>
            <p:cNvPr id="43" name="Image 42"/>
            <p:cNvPicPr>
              <a:picLocks noChangeAspect="1"/>
            </p:cNvPicPr>
            <p:nvPr/>
          </p:nvPicPr>
          <p:blipFill>
            <a:blip r:embed="rId21"/>
            <a:stretch>
              <a:fillRect/>
            </a:stretch>
          </p:blipFill>
          <p:spPr>
            <a:xfrm>
              <a:off x="3877317" y="4194633"/>
              <a:ext cx="1372105" cy="859007"/>
            </a:xfrm>
            <a:prstGeom prst="rect">
              <a:avLst/>
            </a:prstGeom>
          </p:spPr>
        </p:pic>
        <p:pic>
          <p:nvPicPr>
            <p:cNvPr id="44" name="Image 43"/>
            <p:cNvPicPr>
              <a:picLocks noChangeAspect="1"/>
            </p:cNvPicPr>
            <p:nvPr/>
          </p:nvPicPr>
          <p:blipFill>
            <a:blip r:embed="rId22"/>
            <a:stretch>
              <a:fillRect/>
            </a:stretch>
          </p:blipFill>
          <p:spPr>
            <a:xfrm>
              <a:off x="5929967" y="4784042"/>
              <a:ext cx="1305681" cy="721468"/>
            </a:xfrm>
            <a:prstGeom prst="rect">
              <a:avLst/>
            </a:prstGeom>
          </p:spPr>
        </p:pic>
      </p:grpSp>
    </p:spTree>
    <p:extLst>
      <p:ext uri="{BB962C8B-B14F-4D97-AF65-F5344CB8AC3E}">
        <p14:creationId xmlns:p14="http://schemas.microsoft.com/office/powerpoint/2010/main" val="421078474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p:cNvPicPr>
            <a:picLocks noChangeAspect="1"/>
          </p:cNvPicPr>
          <p:nvPr/>
        </p:nvPicPr>
        <p:blipFill>
          <a:blip r:embed="rId2"/>
          <a:stretch>
            <a:fillRect/>
          </a:stretch>
        </p:blipFill>
        <p:spPr>
          <a:xfrm>
            <a:off x="228140" y="2497345"/>
            <a:ext cx="1770500" cy="1440000"/>
          </a:xfrm>
          <a:prstGeom prst="rect">
            <a:avLst/>
          </a:prstGeom>
          <a:ln>
            <a:solidFill>
              <a:schemeClr val="tx1"/>
            </a:solidFill>
          </a:ln>
        </p:spPr>
      </p:pic>
      <p:pic>
        <p:nvPicPr>
          <p:cNvPr id="21" name="Image 20"/>
          <p:cNvPicPr>
            <a:picLocks noChangeAspect="1"/>
          </p:cNvPicPr>
          <p:nvPr/>
        </p:nvPicPr>
        <p:blipFill>
          <a:blip r:embed="rId3"/>
          <a:stretch>
            <a:fillRect/>
          </a:stretch>
        </p:blipFill>
        <p:spPr>
          <a:xfrm>
            <a:off x="6115824" y="2497345"/>
            <a:ext cx="1574042" cy="1440000"/>
          </a:xfrm>
          <a:prstGeom prst="rect">
            <a:avLst/>
          </a:prstGeom>
        </p:spPr>
      </p:pic>
      <p:pic>
        <p:nvPicPr>
          <p:cNvPr id="22" name="Image 21"/>
          <p:cNvPicPr>
            <a:picLocks noChangeAspect="1"/>
          </p:cNvPicPr>
          <p:nvPr/>
        </p:nvPicPr>
        <p:blipFill>
          <a:blip r:embed="rId4"/>
          <a:stretch>
            <a:fillRect/>
          </a:stretch>
        </p:blipFill>
        <p:spPr>
          <a:xfrm>
            <a:off x="2246652" y="3975170"/>
            <a:ext cx="1564879" cy="1440000"/>
          </a:xfrm>
          <a:prstGeom prst="rect">
            <a:avLst/>
          </a:prstGeom>
        </p:spPr>
      </p:pic>
      <p:pic>
        <p:nvPicPr>
          <p:cNvPr id="23" name="Image 22"/>
          <p:cNvPicPr>
            <a:picLocks noChangeAspect="1"/>
          </p:cNvPicPr>
          <p:nvPr/>
        </p:nvPicPr>
        <p:blipFill>
          <a:blip r:embed="rId5"/>
          <a:stretch>
            <a:fillRect/>
          </a:stretch>
        </p:blipFill>
        <p:spPr>
          <a:xfrm>
            <a:off x="228140" y="3975170"/>
            <a:ext cx="1948460" cy="1440000"/>
          </a:xfrm>
          <a:prstGeom prst="rect">
            <a:avLst/>
          </a:prstGeom>
        </p:spPr>
      </p:pic>
      <p:pic>
        <p:nvPicPr>
          <p:cNvPr id="24" name="Image 23"/>
          <p:cNvPicPr>
            <a:picLocks noChangeAspect="1"/>
          </p:cNvPicPr>
          <p:nvPr/>
        </p:nvPicPr>
        <p:blipFill>
          <a:blip r:embed="rId6"/>
          <a:stretch>
            <a:fillRect/>
          </a:stretch>
        </p:blipFill>
        <p:spPr>
          <a:xfrm>
            <a:off x="228140" y="1008641"/>
            <a:ext cx="1841145" cy="1440000"/>
          </a:xfrm>
          <a:prstGeom prst="rect">
            <a:avLst/>
          </a:prstGeom>
        </p:spPr>
      </p:pic>
      <p:pic>
        <p:nvPicPr>
          <p:cNvPr id="27" name="Image 26"/>
          <p:cNvPicPr>
            <a:picLocks noChangeAspect="1"/>
          </p:cNvPicPr>
          <p:nvPr/>
        </p:nvPicPr>
        <p:blipFill>
          <a:blip r:embed="rId7"/>
          <a:stretch>
            <a:fillRect/>
          </a:stretch>
        </p:blipFill>
        <p:spPr>
          <a:xfrm>
            <a:off x="2038658" y="2497345"/>
            <a:ext cx="1983673" cy="1440000"/>
          </a:xfrm>
          <a:prstGeom prst="rect">
            <a:avLst/>
          </a:prstGeom>
        </p:spPr>
      </p:pic>
      <p:pic>
        <p:nvPicPr>
          <p:cNvPr id="28" name="Image 27"/>
          <p:cNvPicPr>
            <a:picLocks noChangeAspect="1"/>
          </p:cNvPicPr>
          <p:nvPr/>
        </p:nvPicPr>
        <p:blipFill>
          <a:blip r:embed="rId8"/>
          <a:stretch>
            <a:fillRect/>
          </a:stretch>
        </p:blipFill>
        <p:spPr>
          <a:xfrm>
            <a:off x="2107164" y="1012668"/>
            <a:ext cx="2221876" cy="1440000"/>
          </a:xfrm>
          <a:prstGeom prst="rect">
            <a:avLst/>
          </a:prstGeom>
        </p:spPr>
      </p:pic>
      <p:pic>
        <p:nvPicPr>
          <p:cNvPr id="29" name="Image 28"/>
          <p:cNvPicPr>
            <a:picLocks noChangeAspect="1"/>
          </p:cNvPicPr>
          <p:nvPr/>
        </p:nvPicPr>
        <p:blipFill>
          <a:blip r:embed="rId9"/>
          <a:stretch>
            <a:fillRect/>
          </a:stretch>
        </p:blipFill>
        <p:spPr>
          <a:xfrm>
            <a:off x="7747715" y="2497345"/>
            <a:ext cx="1533977" cy="1440000"/>
          </a:xfrm>
          <a:prstGeom prst="rect">
            <a:avLst/>
          </a:prstGeom>
        </p:spPr>
      </p:pic>
      <p:pic>
        <p:nvPicPr>
          <p:cNvPr id="33" name="Image 32"/>
          <p:cNvPicPr>
            <a:picLocks noChangeAspect="1"/>
          </p:cNvPicPr>
          <p:nvPr/>
        </p:nvPicPr>
        <p:blipFill>
          <a:blip r:embed="rId10"/>
          <a:stretch>
            <a:fillRect/>
          </a:stretch>
        </p:blipFill>
        <p:spPr>
          <a:xfrm>
            <a:off x="4366919" y="1016094"/>
            <a:ext cx="1723943" cy="1440000"/>
          </a:xfrm>
          <a:prstGeom prst="rect">
            <a:avLst/>
          </a:prstGeom>
        </p:spPr>
      </p:pic>
      <p:pic>
        <p:nvPicPr>
          <p:cNvPr id="35" name="Image 34"/>
          <p:cNvPicPr>
            <a:picLocks noChangeAspect="1"/>
          </p:cNvPicPr>
          <p:nvPr/>
        </p:nvPicPr>
        <p:blipFill>
          <a:blip r:embed="rId11"/>
          <a:stretch>
            <a:fillRect/>
          </a:stretch>
        </p:blipFill>
        <p:spPr>
          <a:xfrm>
            <a:off x="4062349" y="2497345"/>
            <a:ext cx="2019660" cy="1440000"/>
          </a:xfrm>
          <a:prstGeom prst="rect">
            <a:avLst/>
          </a:prstGeom>
        </p:spPr>
      </p:pic>
      <p:sp>
        <p:nvSpPr>
          <p:cNvPr id="2" name="ZoneTexte 1"/>
          <p:cNvSpPr txBox="1"/>
          <p:nvPr/>
        </p:nvSpPr>
        <p:spPr>
          <a:xfrm>
            <a:off x="133249" y="155276"/>
            <a:ext cx="9506310" cy="646331"/>
          </a:xfrm>
          <a:prstGeom prst="rect">
            <a:avLst/>
          </a:prstGeom>
          <a:noFill/>
        </p:spPr>
        <p:txBody>
          <a:bodyPr wrap="square" rtlCol="0">
            <a:spAutoFit/>
          </a:bodyPr>
          <a:lstStyle/>
          <a:p>
            <a:r>
              <a:rPr lang="fr-FR" dirty="0"/>
              <a:t>Chaque enfant choisit une carte véhicule intermédiaire plastifiée </a:t>
            </a:r>
            <a:br>
              <a:rPr lang="fr-FR" dirty="0"/>
            </a:br>
            <a:r>
              <a:rPr lang="fr-FR" dirty="0"/>
              <a:t>et va la coller avec son post-it sur </a:t>
            </a:r>
            <a:r>
              <a:rPr lang="fr-FR" dirty="0">
                <a:latin typeface="Arial Narrow" panose="020B0606020202030204" pitchFamily="34" charset="0"/>
              </a:rPr>
              <a:t>Renaissance </a:t>
            </a:r>
            <a:r>
              <a:rPr lang="fr-FR" cap="all" dirty="0">
                <a:latin typeface="Arial Narrow" panose="020B0606020202030204" pitchFamily="34" charset="0"/>
              </a:rPr>
              <a:t>é</a:t>
            </a:r>
            <a:r>
              <a:rPr lang="fr-FR" dirty="0">
                <a:latin typeface="Arial Narrow" panose="020B0606020202030204" pitchFamily="34" charset="0"/>
              </a:rPr>
              <a:t>cologique </a:t>
            </a:r>
            <a:r>
              <a:rPr lang="fr-FR" dirty="0"/>
              <a:t>avec de l’adhésif</a:t>
            </a:r>
          </a:p>
        </p:txBody>
      </p:sp>
      <p:pic>
        <p:nvPicPr>
          <p:cNvPr id="14" name="Image 13"/>
          <p:cNvPicPr>
            <a:picLocks noChangeAspect="1"/>
          </p:cNvPicPr>
          <p:nvPr/>
        </p:nvPicPr>
        <p:blipFill>
          <a:blip r:embed="rId12"/>
          <a:stretch>
            <a:fillRect/>
          </a:stretch>
        </p:blipFill>
        <p:spPr>
          <a:xfrm>
            <a:off x="6174652" y="1016094"/>
            <a:ext cx="2107317" cy="1440000"/>
          </a:xfrm>
          <a:prstGeom prst="rect">
            <a:avLst/>
          </a:prstGeom>
        </p:spPr>
      </p:pic>
      <p:pic>
        <p:nvPicPr>
          <p:cNvPr id="15" name="Image 14"/>
          <p:cNvPicPr>
            <a:picLocks noChangeAspect="1"/>
          </p:cNvPicPr>
          <p:nvPr/>
        </p:nvPicPr>
        <p:blipFill>
          <a:blip r:embed="rId13"/>
          <a:stretch>
            <a:fillRect/>
          </a:stretch>
        </p:blipFill>
        <p:spPr>
          <a:xfrm>
            <a:off x="6523679" y="3975170"/>
            <a:ext cx="2758013" cy="1243811"/>
          </a:xfrm>
          <a:prstGeom prst="rect">
            <a:avLst/>
          </a:prstGeom>
        </p:spPr>
      </p:pic>
      <p:pic>
        <p:nvPicPr>
          <p:cNvPr id="16" name="Image 15"/>
          <p:cNvPicPr>
            <a:picLocks noChangeAspect="1"/>
          </p:cNvPicPr>
          <p:nvPr/>
        </p:nvPicPr>
        <p:blipFill>
          <a:blip r:embed="rId14"/>
          <a:stretch>
            <a:fillRect/>
          </a:stretch>
        </p:blipFill>
        <p:spPr>
          <a:xfrm>
            <a:off x="3875954" y="3982022"/>
            <a:ext cx="2583302" cy="1243811"/>
          </a:xfrm>
          <a:prstGeom prst="rect">
            <a:avLst/>
          </a:prstGeom>
        </p:spPr>
      </p:pic>
    </p:spTree>
    <p:extLst>
      <p:ext uri="{BB962C8B-B14F-4D97-AF65-F5344CB8AC3E}">
        <p14:creationId xmlns:p14="http://schemas.microsoft.com/office/powerpoint/2010/main" val="358085277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chemeClr val="accent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4000" dirty="0">
                <a:latin typeface="Arial Narrow" panose="020B0606020202030204" pitchFamily="34" charset="0"/>
              </a:rPr>
              <a:t>Imagier sur la mobilité</a:t>
            </a:r>
          </a:p>
          <a:p>
            <a:pPr algn="ctr"/>
            <a:r>
              <a:rPr lang="fr-FR" sz="4000" dirty="0">
                <a:latin typeface="Arial Narrow" panose="020B0606020202030204" pitchFamily="34" charset="0"/>
              </a:rPr>
              <a:t>pour les maternelles</a:t>
            </a:r>
          </a:p>
        </p:txBody>
      </p:sp>
    </p:spTree>
    <p:extLst>
      <p:ext uri="{BB962C8B-B14F-4D97-AF65-F5344CB8AC3E}">
        <p14:creationId xmlns:p14="http://schemas.microsoft.com/office/powerpoint/2010/main" val="653675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35167" y="658812"/>
            <a:ext cx="8420100" cy="835833"/>
          </a:xfrm>
        </p:spPr>
        <p:txBody>
          <a:bodyPr>
            <a:noAutofit/>
          </a:bodyPr>
          <a:lstStyle/>
          <a:p>
            <a:pPr algn="l"/>
            <a:r>
              <a:rPr lang="fr-FR" sz="3600" b="1" dirty="0">
                <a:latin typeface="Arial Narrow" panose="020B0606020202030204" pitchFamily="34" charset="0"/>
              </a:rPr>
              <a:t>Imagier mobilité </a:t>
            </a:r>
            <a:br>
              <a:rPr lang="fr-FR" sz="3600" b="1" dirty="0">
                <a:latin typeface="Arial Narrow" panose="020B0606020202030204" pitchFamily="34" charset="0"/>
              </a:rPr>
            </a:br>
            <a:r>
              <a:rPr lang="fr-FR" sz="2800" b="1" dirty="0">
                <a:latin typeface="Arial Narrow" panose="020B0606020202030204" pitchFamily="34" charset="0"/>
              </a:rPr>
              <a:t>cycle 1 (maternelle)</a:t>
            </a:r>
          </a:p>
        </p:txBody>
      </p:sp>
      <p:sp>
        <p:nvSpPr>
          <p:cNvPr id="5" name="ZoneTexte 4"/>
          <p:cNvSpPr txBox="1"/>
          <p:nvPr/>
        </p:nvSpPr>
        <p:spPr>
          <a:xfrm>
            <a:off x="635167" y="2168263"/>
            <a:ext cx="8980098" cy="2739211"/>
          </a:xfrm>
          <a:prstGeom prst="rect">
            <a:avLst/>
          </a:prstGeom>
          <a:noFill/>
        </p:spPr>
        <p:txBody>
          <a:bodyPr wrap="square" rtlCol="0">
            <a:spAutoFit/>
          </a:bodyPr>
          <a:lstStyle/>
          <a:p>
            <a:r>
              <a:rPr lang="fr-FR" b="1" dirty="0">
                <a:latin typeface="Arial Narrow" panose="020B0606020202030204" pitchFamily="34" charset="0"/>
              </a:rPr>
              <a:t>Objectifs : </a:t>
            </a:r>
          </a:p>
          <a:p>
            <a:r>
              <a:rPr lang="fr-FR" sz="1400" dirty="0">
                <a:latin typeface="Arial Narrow" panose="020B0606020202030204" pitchFamily="34" charset="0"/>
              </a:rPr>
              <a:t>Grâce à l’imagier, les enfants découvrent les transports à travers les images. Ainsi, ils appréhendent le monde de la Renaissance Écologique en apprenant à l’observer, à le nommer, à le décrire, à identifier quelques interactions (liées aux déplacements, aux commerces, aux marchandises, etc...).</a:t>
            </a:r>
          </a:p>
          <a:p>
            <a:endParaRPr lang="fr-FR" sz="1400" dirty="0">
              <a:latin typeface="Arial Narrow" panose="020B0606020202030204" pitchFamily="34" charset="0"/>
            </a:endParaRPr>
          </a:p>
          <a:p>
            <a:r>
              <a:rPr lang="fr-FR" sz="1400" dirty="0">
                <a:latin typeface="Arial Narrow" panose="020B0606020202030204" pitchFamily="34" charset="0"/>
              </a:rPr>
              <a:t>Il est également possible de décrire et évoquer leurs expériences (en voyant un vélo, l’enfant racontera une sortie, sera sollicité pour le faire, écoutera une anecdote liée au métier de livreur, un élément documentaire ou une histoire racontée par l’adulte, etc.). Les résonances affectives et personnelles ainsi que tous les ajouts d’informations ancreront encore davantage la compréhension du concept et la mémorisation du mot.</a:t>
            </a:r>
          </a:p>
          <a:p>
            <a:endParaRPr lang="fr-FR" sz="1400" dirty="0">
              <a:latin typeface="Arial Narrow" panose="020B0606020202030204" pitchFamily="34" charset="0"/>
            </a:endParaRPr>
          </a:p>
          <a:p>
            <a:r>
              <a:rPr lang="fr-FR" sz="1400" dirty="0">
                <a:latin typeface="Arial Narrow" panose="020B0606020202030204" pitchFamily="34" charset="0"/>
              </a:rPr>
              <a:t>Les images sont volontairement en noir et blanc pour que l’enfant puisse les colorier. Ainsi, le livreur pourra prendre différentes représentations et découvrir que le même mot peut recouvrir différentes réalités.</a:t>
            </a:r>
          </a:p>
        </p:txBody>
      </p:sp>
    </p:spTree>
    <p:extLst>
      <p:ext uri="{BB962C8B-B14F-4D97-AF65-F5344CB8AC3E}">
        <p14:creationId xmlns:p14="http://schemas.microsoft.com/office/powerpoint/2010/main" val="4163570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5172114" y="316002"/>
            <a:ext cx="4417173" cy="6205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200" dirty="0">
                <a:latin typeface="Calibri" panose="020F0502020204030204" pitchFamily="34" charset="0"/>
                <a:cs typeface="Calibri" panose="020F0502020204030204" pitchFamily="34" charset="0"/>
              </a:rPr>
              <a:t>Cet atelier utilise </a:t>
            </a:r>
            <a:r>
              <a:rPr lang="fr-FR" sz="1200" b="1" dirty="0">
                <a:solidFill>
                  <a:srgbClr val="4472C4"/>
                </a:solidFill>
                <a:latin typeface="Calibri" panose="020F0502020204030204" pitchFamily="34" charset="0"/>
                <a:cs typeface="Calibri" panose="020F0502020204030204" pitchFamily="34" charset="0"/>
              </a:rPr>
              <a:t>Renaissance </a:t>
            </a:r>
            <a:r>
              <a:rPr lang="fr-FR" sz="1200" b="1" cap="all" dirty="0">
                <a:solidFill>
                  <a:srgbClr val="4472C4"/>
                </a:solidFill>
                <a:latin typeface="Calibri" panose="020F0502020204030204" pitchFamily="34" charset="0"/>
                <a:cs typeface="Calibri" panose="020F0502020204030204" pitchFamily="34" charset="0"/>
              </a:rPr>
              <a:t>é</a:t>
            </a:r>
            <a:r>
              <a:rPr lang="fr-FR" sz="1200" b="1" dirty="0">
                <a:solidFill>
                  <a:srgbClr val="4472C4"/>
                </a:solidFill>
                <a:latin typeface="Calibri" panose="020F0502020204030204" pitchFamily="34" charset="0"/>
                <a:cs typeface="Calibri" panose="020F0502020204030204" pitchFamily="34" charset="0"/>
              </a:rPr>
              <a:t>cologique</a:t>
            </a:r>
            <a:r>
              <a:rPr lang="fr-FR" sz="1200" b="1" dirty="0">
                <a:solidFill>
                  <a:srgbClr val="00B050"/>
                </a:solidFill>
                <a:latin typeface="Calibri" panose="020F0502020204030204" pitchFamily="34" charset="0"/>
                <a:cs typeface="Calibri" panose="020F0502020204030204" pitchFamily="34" charset="0"/>
              </a:rPr>
              <a:t>. </a:t>
            </a:r>
            <a:r>
              <a:rPr lang="fr-FR" sz="1200" dirty="0">
                <a:latin typeface="Calibri" panose="020F0502020204030204" pitchFamily="34" charset="0"/>
                <a:cs typeface="Calibri" panose="020F0502020204030204" pitchFamily="34" charset="0"/>
              </a:rPr>
              <a:t>Vous devrez vous la procurer auprès de l’association renaissance écologique </a:t>
            </a:r>
            <a:r>
              <a:rPr lang="fr-FR" sz="1200" dirty="0">
                <a:latin typeface="Calibri" panose="020F0502020204030204" pitchFamily="34" charset="0"/>
                <a:cs typeface="Calibri" panose="020F0502020204030204" pitchFamily="34" charset="0"/>
                <a:hlinkClick r:id="rId2"/>
              </a:rPr>
              <a:t>https://renaissanceecologique.org</a:t>
            </a:r>
            <a:r>
              <a:rPr lang="fr-FR" sz="1200" dirty="0">
                <a:latin typeface="Calibri" panose="020F0502020204030204" pitchFamily="34" charset="0"/>
                <a:cs typeface="Calibri" panose="020F0502020204030204" pitchFamily="34" charset="0"/>
              </a:rPr>
              <a:t>. L’association peut également vous former et vous fournir plein d’autres idées d’activités. </a:t>
            </a:r>
            <a:br>
              <a:rPr lang="fr-FR" sz="1200" dirty="0">
                <a:latin typeface="Calibri" panose="020F0502020204030204" pitchFamily="34" charset="0"/>
                <a:cs typeface="Calibri" panose="020F0502020204030204" pitchFamily="34" charset="0"/>
              </a:rPr>
            </a:br>
            <a:r>
              <a:rPr lang="fr-FR" sz="1200" dirty="0">
                <a:latin typeface="Calibri" panose="020F0502020204030204" pitchFamily="34" charset="0"/>
                <a:cs typeface="Calibri" panose="020F0502020204030204" pitchFamily="34" charset="0"/>
              </a:rPr>
              <a:t>Vous pouvez choisir de laisser les enfants dessiner dessus. Si vous souhaitez la réutiliser vierge, vous pourrez, avant l’atelier, la plastifier avec du film autocollant repositionnable utilisé pour les livres. </a:t>
            </a:r>
            <a:endParaRPr lang="fr-FR" sz="1200" dirty="0">
              <a:latin typeface="Arial Narrow" panose="020B0606020202030204" pitchFamily="34" charset="0"/>
            </a:endParaRPr>
          </a:p>
          <a:p>
            <a:pPr marL="0" indent="0">
              <a:lnSpc>
                <a:spcPct val="120000"/>
              </a:lnSpc>
              <a:spcBef>
                <a:spcPts val="0"/>
              </a:spcBef>
              <a:buFont typeface="Arial" panose="020B0604020202020204" pitchFamily="34" charset="0"/>
              <a:buNone/>
            </a:pPr>
            <a:endParaRPr lang="fr-FR" sz="1200" b="1" dirty="0">
              <a:solidFill>
                <a:srgbClr val="00B050"/>
              </a:solidFill>
              <a:latin typeface="Calibri" panose="020F0502020204030204" pitchFamily="34" charset="0"/>
              <a:cs typeface="Calibri" panose="020F0502020204030204" pitchFamily="34" charset="0"/>
            </a:endParaRPr>
          </a:p>
          <a:p>
            <a:pPr marL="0" indent="0">
              <a:lnSpc>
                <a:spcPct val="120000"/>
              </a:lnSpc>
              <a:spcBef>
                <a:spcPts val="0"/>
              </a:spcBef>
              <a:buNone/>
            </a:pPr>
            <a:r>
              <a:rPr lang="fr-FR" sz="1200" b="1" dirty="0">
                <a:solidFill>
                  <a:srgbClr val="4472C4"/>
                </a:solidFill>
                <a:latin typeface="Calibri" panose="020F0502020204030204" pitchFamily="34" charset="0"/>
                <a:cs typeface="Calibri" panose="020F0502020204030204" pitchFamily="34" charset="0"/>
              </a:rPr>
              <a:t>Lieu</a:t>
            </a:r>
            <a:r>
              <a:rPr lang="fr-FR" sz="1200" b="1" dirty="0">
                <a:solidFill>
                  <a:srgbClr val="00B050"/>
                </a:solidFill>
                <a:latin typeface="Calibri" panose="020F0502020204030204" pitchFamily="34" charset="0"/>
                <a:cs typeface="Calibri" panose="020F0502020204030204" pitchFamily="34" charset="0"/>
              </a:rPr>
              <a:t> : </a:t>
            </a:r>
            <a:r>
              <a:rPr lang="fr-FR" sz="1200" dirty="0">
                <a:latin typeface="Calibri" panose="020F0502020204030204" pitchFamily="34" charset="0"/>
                <a:cs typeface="Calibri" panose="020F0502020204030204" pitchFamily="34" charset="0"/>
              </a:rPr>
              <a:t>salle avec un mur de 3m pour afficher</a:t>
            </a:r>
            <a:r>
              <a:rPr lang="fr-FR" sz="1200" dirty="0">
                <a:latin typeface="Arial Narrow" panose="020B0606020202030204" pitchFamily="34" charset="0"/>
              </a:rPr>
              <a:t> Renaissance </a:t>
            </a:r>
            <a:r>
              <a:rPr lang="fr-FR" sz="1200" cap="all" dirty="0">
                <a:latin typeface="Arial Narrow" panose="020B0606020202030204" pitchFamily="34" charset="0"/>
              </a:rPr>
              <a:t>é</a:t>
            </a:r>
            <a:r>
              <a:rPr lang="fr-FR" sz="1200" dirty="0">
                <a:latin typeface="Arial Narrow" panose="020B0606020202030204" pitchFamily="34" charset="0"/>
              </a:rPr>
              <a:t>cologique</a:t>
            </a:r>
            <a:r>
              <a:rPr lang="fr-FR" sz="1200" dirty="0">
                <a:latin typeface="Calibri" panose="020F0502020204030204" pitchFamily="34" charset="0"/>
                <a:cs typeface="Calibri" panose="020F0502020204030204" pitchFamily="34" charset="0"/>
              </a:rPr>
              <a:t>, plus quelques tables pour dessiner et jouer aux jeux.</a:t>
            </a:r>
          </a:p>
          <a:p>
            <a:pPr>
              <a:lnSpc>
                <a:spcPct val="120000"/>
              </a:lnSpc>
              <a:spcBef>
                <a:spcPts val="0"/>
              </a:spcBef>
            </a:pPr>
            <a:endParaRPr lang="fr-FR" sz="1200" b="1" dirty="0">
              <a:latin typeface="Calibri" panose="020F0502020204030204" pitchFamily="34" charset="0"/>
              <a:cs typeface="Calibri" panose="020F0502020204030204" pitchFamily="34" charset="0"/>
            </a:endParaRPr>
          </a:p>
          <a:p>
            <a:pPr marL="0" indent="0">
              <a:lnSpc>
                <a:spcPct val="120000"/>
              </a:lnSpc>
              <a:spcBef>
                <a:spcPts val="0"/>
              </a:spcBef>
              <a:buFont typeface="Arial" panose="020B0604020202020204" pitchFamily="34" charset="0"/>
              <a:buNone/>
            </a:pPr>
            <a:r>
              <a:rPr lang="fr-FR" sz="1200" b="1" dirty="0">
                <a:solidFill>
                  <a:srgbClr val="4472C4"/>
                </a:solidFill>
                <a:latin typeface="Calibri" panose="020F0502020204030204" pitchFamily="34" charset="0"/>
                <a:cs typeface="Calibri" panose="020F0502020204030204" pitchFamily="34" charset="0"/>
              </a:rPr>
              <a:t>Ce kit est sous licence </a:t>
            </a:r>
          </a:p>
          <a:p>
            <a:pPr marL="0" indent="0">
              <a:lnSpc>
                <a:spcPct val="100000"/>
              </a:lnSpc>
              <a:spcBef>
                <a:spcPts val="0"/>
              </a:spcBef>
              <a:buFont typeface="Arial" panose="020B0604020202020204" pitchFamily="34" charset="0"/>
              <a:buNone/>
            </a:pPr>
            <a:r>
              <a:rPr lang="fr-FR" sz="1200" dirty="0">
                <a:solidFill>
                  <a:schemeClr val="tx1">
                    <a:lumMod val="50000"/>
                  </a:schemeClr>
                </a:solidFill>
                <a:latin typeface="Calibri" panose="020F0502020204030204" pitchFamily="34" charset="0"/>
                <a:cs typeface="Calibri" panose="020F0502020204030204" pitchFamily="34" charset="0"/>
              </a:rPr>
              <a:t>Cette licence permet aux utilisateurs de distribuer, de remixer, d'adapter et de s'appuyer sur le matériau dans n'importe quel support ou format, pour autant que l'attribution soit donnée au créateur. La licence permet un usage commercial. Si vous remixez, adaptez ou construisez sur le matériau, vous devez concéder une licence au matériel modifié en termes identiques. Le CC BY-SA comprend les éléments suivants </a:t>
            </a:r>
          </a:p>
          <a:p>
            <a:pPr marL="247681" lvl="1" indent="0">
              <a:lnSpc>
                <a:spcPct val="100000"/>
              </a:lnSpc>
              <a:spcBef>
                <a:spcPts val="0"/>
              </a:spcBef>
              <a:buFont typeface="Arial" panose="020B0604020202020204" pitchFamily="34" charset="0"/>
              <a:buNone/>
            </a:pPr>
            <a:r>
              <a:rPr lang="fr-FR" sz="1200" dirty="0">
                <a:solidFill>
                  <a:schemeClr val="tx1">
                    <a:lumMod val="50000"/>
                  </a:schemeClr>
                </a:solidFill>
                <a:latin typeface="Calibri" panose="020F0502020204030204" pitchFamily="34" charset="0"/>
                <a:cs typeface="Calibri" panose="020F0502020204030204" pitchFamily="34" charset="0"/>
              </a:rPr>
              <a:t>BY : le créateur doit être crédité (Métropole de Montpellier)</a:t>
            </a:r>
          </a:p>
          <a:p>
            <a:pPr marL="247681" lvl="1" indent="0">
              <a:lnSpc>
                <a:spcPct val="100000"/>
              </a:lnSpc>
              <a:spcBef>
                <a:spcPts val="0"/>
              </a:spcBef>
              <a:buFont typeface="Arial" panose="020B0604020202020204" pitchFamily="34" charset="0"/>
              <a:buNone/>
            </a:pPr>
            <a:r>
              <a:rPr lang="fr-FR" sz="1200" dirty="0">
                <a:solidFill>
                  <a:schemeClr val="tx1">
                    <a:lumMod val="50000"/>
                  </a:schemeClr>
                </a:solidFill>
                <a:latin typeface="Calibri" panose="020F0502020204030204" pitchFamily="34" charset="0"/>
                <a:cs typeface="Calibri" panose="020F0502020204030204" pitchFamily="34" charset="0"/>
              </a:rPr>
              <a:t>SA : Les adaptations doivent être partagées dans les mêmes conditions.</a:t>
            </a:r>
          </a:p>
        </p:txBody>
      </p:sp>
      <p:sp>
        <p:nvSpPr>
          <p:cNvPr id="3" name="Espace réservé du contenu 2"/>
          <p:cNvSpPr>
            <a:spLocks noGrp="1"/>
          </p:cNvSpPr>
          <p:nvPr>
            <p:ph idx="1"/>
          </p:nvPr>
        </p:nvSpPr>
        <p:spPr>
          <a:xfrm>
            <a:off x="491257" y="316002"/>
            <a:ext cx="4417173" cy="6205568"/>
          </a:xfrm>
        </p:spPr>
        <p:txBody>
          <a:bodyPr>
            <a:normAutofit/>
          </a:bodyPr>
          <a:lstStyle/>
          <a:p>
            <a:pPr marL="0" indent="0">
              <a:spcBef>
                <a:spcPts val="0"/>
              </a:spcBef>
              <a:spcAft>
                <a:spcPts val="300"/>
              </a:spcAft>
              <a:buNone/>
            </a:pPr>
            <a:r>
              <a:rPr lang="fr-FR" sz="1200" b="1" dirty="0">
                <a:solidFill>
                  <a:srgbClr val="4472C4"/>
                </a:solidFill>
                <a:latin typeface="Arial Narrow" panose="020B0606020202030204" pitchFamily="34" charset="0"/>
              </a:rPr>
              <a:t>Objectifs de ce kit pédagogique</a:t>
            </a:r>
          </a:p>
          <a:p>
            <a:pPr marL="0" indent="0">
              <a:spcBef>
                <a:spcPts val="0"/>
              </a:spcBef>
              <a:spcAft>
                <a:spcPts val="300"/>
              </a:spcAft>
              <a:buNone/>
            </a:pPr>
            <a:r>
              <a:rPr lang="fr-FR" sz="1200" dirty="0">
                <a:latin typeface="Arial Narrow" panose="020B0606020202030204" pitchFamily="34" charset="0"/>
              </a:rPr>
              <a:t>Faire découvrir aux enfants à quoi ressemble la mobilité dans un monde qui a réussi sa transition écologique et sociale. </a:t>
            </a:r>
          </a:p>
          <a:p>
            <a:pPr>
              <a:spcBef>
                <a:spcPts val="0"/>
              </a:spcBef>
              <a:spcAft>
                <a:spcPts val="300"/>
              </a:spcAft>
            </a:pPr>
            <a:r>
              <a:rPr lang="fr-FR" sz="1200" b="1" dirty="0">
                <a:latin typeface="Arial Narrow" panose="020B0606020202030204" pitchFamily="34" charset="0"/>
              </a:rPr>
              <a:t>Les maternelles</a:t>
            </a:r>
            <a:r>
              <a:rPr lang="fr-FR" sz="1200" dirty="0">
                <a:latin typeface="Arial Narrow" panose="020B0606020202030204" pitchFamily="34" charset="0"/>
              </a:rPr>
              <a:t>, découvriront la mobilité à travers les images. Avec Renaissance </a:t>
            </a:r>
            <a:r>
              <a:rPr lang="fr-FR" sz="1200" cap="all" dirty="0">
                <a:latin typeface="Arial Narrow" panose="020B0606020202030204" pitchFamily="34" charset="0"/>
              </a:rPr>
              <a:t>é</a:t>
            </a:r>
            <a:r>
              <a:rPr lang="fr-FR" sz="1200" dirty="0">
                <a:latin typeface="Arial Narrow" panose="020B0606020202030204" pitchFamily="34" charset="0"/>
              </a:rPr>
              <a:t>cologique, ils apprendront à observer, décrire, identifier quelques interactions (ex. avec les commerces), parler de leurs expériences. L’imagier leur permettra de développer leur motricité fine avec le dessin et de nommer les choses.</a:t>
            </a:r>
          </a:p>
          <a:p>
            <a:pPr>
              <a:spcBef>
                <a:spcPts val="0"/>
              </a:spcBef>
              <a:spcAft>
                <a:spcPts val="300"/>
              </a:spcAft>
            </a:pPr>
            <a:r>
              <a:rPr lang="fr-FR" sz="1200" b="1" dirty="0">
                <a:latin typeface="Arial Narrow" panose="020B0606020202030204" pitchFamily="34" charset="0"/>
              </a:rPr>
              <a:t>Les élémentaires, </a:t>
            </a:r>
            <a:r>
              <a:rPr lang="fr-FR" sz="1200" dirty="0">
                <a:latin typeface="Arial Narrow" panose="020B0606020202030204" pitchFamily="34" charset="0"/>
              </a:rPr>
              <a:t>après avoir visionné une vidéo sur le réchauffement climatique et découvert quels modes de transport émettent le plus de gaz à effet de serre avec un jeu. Ils découvriront avec Renaissance </a:t>
            </a:r>
            <a:r>
              <a:rPr lang="fr-FR" sz="1200" cap="all" dirty="0">
                <a:latin typeface="Arial Narrow" panose="020B0606020202030204" pitchFamily="34" charset="0"/>
              </a:rPr>
              <a:t>é</a:t>
            </a:r>
            <a:r>
              <a:rPr lang="fr-FR" sz="1200" dirty="0">
                <a:latin typeface="Arial Narrow" panose="020B0606020202030204" pitchFamily="34" charset="0"/>
              </a:rPr>
              <a:t>cologique tous les modes de déplacements et les infrastructures qui permettent d’aller à ses activités, dans un monde qui a réussi sa transition écologique et sociale. Avec l’imagier et le pendu, ils enrichiront leur lexique et leurs capacités d’observation.</a:t>
            </a:r>
            <a:endParaRPr lang="fr-FR" sz="1200" b="1" dirty="0">
              <a:latin typeface="Arial Narrow" panose="020B0606020202030204" pitchFamily="34" charset="0"/>
            </a:endParaRPr>
          </a:p>
          <a:p>
            <a:pPr marL="0" indent="0">
              <a:buNone/>
            </a:pPr>
            <a:r>
              <a:rPr lang="fr-FR" sz="1200" b="1" dirty="0">
                <a:solidFill>
                  <a:srgbClr val="4472C4"/>
                </a:solidFill>
                <a:latin typeface="Arial Narrow" panose="020B0606020202030204" pitchFamily="34" charset="0"/>
              </a:rPr>
              <a:t>Cibles</a:t>
            </a:r>
            <a:r>
              <a:rPr lang="fr-FR" sz="1200" b="1" dirty="0">
                <a:solidFill>
                  <a:srgbClr val="00B050"/>
                </a:solidFill>
                <a:latin typeface="Arial Narrow" panose="020B0606020202030204" pitchFamily="34" charset="0"/>
              </a:rPr>
              <a:t> : </a:t>
            </a:r>
            <a:r>
              <a:rPr lang="fr-FR" sz="1200" dirty="0">
                <a:latin typeface="Arial Narrow" panose="020B0606020202030204" pitchFamily="34" charset="0"/>
              </a:rPr>
              <a:t>maternelle et élémentaire (groupe de 10-12 enfants)</a:t>
            </a:r>
          </a:p>
          <a:p>
            <a:pPr marL="0" indent="0">
              <a:spcAft>
                <a:spcPts val="300"/>
              </a:spcAft>
              <a:buNone/>
            </a:pPr>
            <a:r>
              <a:rPr lang="fr-FR" sz="1200" b="1" dirty="0">
                <a:solidFill>
                  <a:srgbClr val="4472C4"/>
                </a:solidFill>
                <a:latin typeface="Arial Narrow" panose="020B0606020202030204" pitchFamily="34" charset="0"/>
              </a:rPr>
              <a:t>Durée des ateliers</a:t>
            </a:r>
          </a:p>
          <a:p>
            <a:pPr>
              <a:spcBef>
                <a:spcPts val="0"/>
              </a:spcBef>
              <a:spcAft>
                <a:spcPts val="300"/>
              </a:spcAft>
            </a:pPr>
            <a:r>
              <a:rPr lang="fr-FR" sz="1200" dirty="0">
                <a:latin typeface="Arial Narrow" panose="020B0606020202030204" pitchFamily="34" charset="0"/>
              </a:rPr>
              <a:t>40 minutes pour les maternelles</a:t>
            </a:r>
          </a:p>
          <a:p>
            <a:pPr>
              <a:spcBef>
                <a:spcPts val="0"/>
              </a:spcBef>
              <a:spcAft>
                <a:spcPts val="300"/>
              </a:spcAft>
            </a:pPr>
            <a:r>
              <a:rPr lang="fr-FR" sz="1200" dirty="0">
                <a:latin typeface="Arial Narrow" panose="020B0606020202030204" pitchFamily="34" charset="0"/>
              </a:rPr>
              <a:t>1h minimum pour les élémentaires</a:t>
            </a:r>
          </a:p>
          <a:p>
            <a:pPr marL="0" indent="0">
              <a:spcAft>
                <a:spcPts val="300"/>
              </a:spcAft>
              <a:buNone/>
            </a:pPr>
            <a:r>
              <a:rPr lang="fr-FR" sz="1200" b="1" dirty="0">
                <a:solidFill>
                  <a:srgbClr val="4472C4"/>
                </a:solidFill>
                <a:latin typeface="Arial Narrow" panose="020B0606020202030204" pitchFamily="34" charset="0"/>
              </a:rPr>
              <a:t>Dans ce kit vous trouverez </a:t>
            </a:r>
          </a:p>
          <a:p>
            <a:pPr marL="180975" indent="-180975">
              <a:lnSpc>
                <a:spcPct val="100000"/>
              </a:lnSpc>
              <a:spcBef>
                <a:spcPts val="0"/>
              </a:spcBef>
              <a:spcAft>
                <a:spcPts val="300"/>
              </a:spcAft>
            </a:pPr>
            <a:r>
              <a:rPr lang="fr-FR" sz="1200" b="1" dirty="0">
                <a:latin typeface="Arial Narrow" panose="020B0606020202030204" pitchFamily="34" charset="0"/>
              </a:rPr>
              <a:t>Des propositions de déroulés </a:t>
            </a:r>
            <a:r>
              <a:rPr lang="fr-FR" sz="1200" dirty="0">
                <a:latin typeface="Arial Narrow" panose="020B0606020202030204" pitchFamily="34" charset="0"/>
              </a:rPr>
              <a:t>pour les maternelles et les élémentaires.</a:t>
            </a:r>
          </a:p>
          <a:p>
            <a:pPr marL="180975" indent="-180975">
              <a:lnSpc>
                <a:spcPct val="100000"/>
              </a:lnSpc>
              <a:spcBef>
                <a:spcPts val="0"/>
              </a:spcBef>
              <a:spcAft>
                <a:spcPts val="300"/>
              </a:spcAft>
            </a:pPr>
            <a:r>
              <a:rPr lang="fr-FR" sz="1200" b="1" dirty="0">
                <a:latin typeface="Arial Narrow" panose="020B0606020202030204" pitchFamily="34" charset="0"/>
              </a:rPr>
              <a:t>Quelques explications à destination des animateurs, professeurs,</a:t>
            </a:r>
            <a:r>
              <a:rPr lang="fr-FR" sz="1200" dirty="0">
                <a:latin typeface="Arial Narrow" panose="020B0606020202030204" pitchFamily="34" charset="0"/>
              </a:rPr>
              <a:t> </a:t>
            </a:r>
            <a:r>
              <a:rPr lang="fr-FR" sz="1200" b="1" dirty="0">
                <a:latin typeface="Arial Narrow" panose="020B0606020202030204" pitchFamily="34" charset="0"/>
              </a:rPr>
              <a:t>sur : </a:t>
            </a:r>
            <a:r>
              <a:rPr lang="fr-FR" sz="1200" dirty="0">
                <a:latin typeface="Arial Narrow" panose="020B0606020202030204" pitchFamily="34" charset="0"/>
              </a:rPr>
              <a:t>les émissions de gaz à effet de serre du secteur, l’utilisation de Renaissance </a:t>
            </a:r>
            <a:r>
              <a:rPr lang="fr-FR" sz="1200" cap="all" dirty="0">
                <a:latin typeface="Arial Narrow" panose="020B0606020202030204" pitchFamily="34" charset="0"/>
              </a:rPr>
              <a:t>é</a:t>
            </a:r>
            <a:r>
              <a:rPr lang="fr-FR" sz="1200" dirty="0">
                <a:latin typeface="Arial Narrow" panose="020B0606020202030204" pitchFamily="34" charset="0"/>
              </a:rPr>
              <a:t>cologique, le jeu émissions de gaz à effet de serre sur les modes de déplacement des voyageurs</a:t>
            </a:r>
          </a:p>
          <a:p>
            <a:pPr marL="180975" indent="-180975">
              <a:lnSpc>
                <a:spcPct val="100000"/>
              </a:lnSpc>
              <a:spcBef>
                <a:spcPts val="0"/>
              </a:spcBef>
            </a:pPr>
            <a:r>
              <a:rPr lang="fr-FR" sz="1200" b="1" dirty="0">
                <a:latin typeface="Arial Narrow" panose="020B0606020202030204" pitchFamily="34" charset="0"/>
              </a:rPr>
              <a:t>Tous les outils pédagogiques à imprimer :</a:t>
            </a:r>
            <a:r>
              <a:rPr lang="fr-FR" sz="1200" dirty="0">
                <a:latin typeface="Arial Narrow" panose="020B0606020202030204" pitchFamily="34" charset="0"/>
              </a:rPr>
              <a:t> </a:t>
            </a:r>
          </a:p>
          <a:p>
            <a:pPr marL="357188" lvl="1" indent="-141288">
              <a:lnSpc>
                <a:spcPct val="100000"/>
              </a:lnSpc>
              <a:spcBef>
                <a:spcPts val="0"/>
              </a:spcBef>
              <a:buFont typeface="Arial Narrow" panose="020B0606020202030204" pitchFamily="34" charset="0"/>
              <a:buChar char="–"/>
            </a:pPr>
            <a:r>
              <a:rPr lang="fr-FR" sz="1200" dirty="0">
                <a:latin typeface="Arial Narrow" panose="020B0606020202030204" pitchFamily="34" charset="0"/>
              </a:rPr>
              <a:t>Le jeu émissions de gaz à effet de serre des aliments</a:t>
            </a:r>
          </a:p>
          <a:p>
            <a:pPr marL="357188" lvl="1" indent="-141288">
              <a:lnSpc>
                <a:spcPct val="100000"/>
              </a:lnSpc>
              <a:spcBef>
                <a:spcPts val="0"/>
              </a:spcBef>
              <a:buFont typeface="Arial Narrow" panose="020B0606020202030204" pitchFamily="34" charset="0"/>
              <a:buChar char="–"/>
            </a:pPr>
            <a:r>
              <a:rPr lang="fr-FR" sz="1200" dirty="0">
                <a:latin typeface="Arial Narrow" panose="020B0606020202030204" pitchFamily="34" charset="0"/>
              </a:rPr>
              <a:t>Les outils pédagogiques associés à Renaissance </a:t>
            </a:r>
            <a:r>
              <a:rPr lang="fr-FR" sz="1200" cap="all" dirty="0">
                <a:latin typeface="Arial Narrow" panose="020B0606020202030204" pitchFamily="34" charset="0"/>
              </a:rPr>
              <a:t>é</a:t>
            </a:r>
            <a:r>
              <a:rPr lang="fr-FR" sz="1200" dirty="0">
                <a:latin typeface="Arial Narrow" panose="020B0606020202030204" pitchFamily="34" charset="0"/>
              </a:rPr>
              <a:t>cologique : les imagiers maternelle et primaire, les cartes chantiers et prospectives, les images des véhicules intermédiaires</a:t>
            </a:r>
          </a:p>
        </p:txBody>
      </p:sp>
      <p:pic>
        <p:nvPicPr>
          <p:cNvPr id="4" name="Image 3"/>
          <p:cNvPicPr/>
          <p:nvPr/>
        </p:nvPicPr>
        <p:blipFill>
          <a:blip r:embed="rId3"/>
          <a:stretch>
            <a:fillRect/>
          </a:stretch>
        </p:blipFill>
        <p:spPr>
          <a:xfrm>
            <a:off x="6671327" y="2495572"/>
            <a:ext cx="729921" cy="318291"/>
          </a:xfrm>
          <a:prstGeom prst="rect">
            <a:avLst/>
          </a:prstGeom>
        </p:spPr>
      </p:pic>
    </p:spTree>
    <p:extLst>
      <p:ext uri="{BB962C8B-B14F-4D97-AF65-F5344CB8AC3E}">
        <p14:creationId xmlns:p14="http://schemas.microsoft.com/office/powerpoint/2010/main" val="2996221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4454" y="4477240"/>
            <a:ext cx="3866580" cy="1916478"/>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24139" y="2944902"/>
            <a:ext cx="2348663" cy="4451536"/>
          </a:xfrm>
          <a:prstGeom prst="rect">
            <a:avLst/>
          </a:prstGeom>
        </p:spPr>
      </p:pic>
      <p:pic>
        <p:nvPicPr>
          <p:cNvPr id="1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1144" y="551515"/>
            <a:ext cx="3413201" cy="2794395"/>
          </a:xfrm>
          <a:prstGeom prst="rect">
            <a:avLst/>
          </a:prstGeom>
        </p:spPr>
      </p:pic>
      <p:pic>
        <p:nvPicPr>
          <p:cNvPr id="4" name="Imag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7397" y="25013"/>
            <a:ext cx="4446993" cy="3395231"/>
          </a:xfrm>
          <a:prstGeom prst="rect">
            <a:avLst/>
          </a:prstGeom>
        </p:spPr>
      </p:pic>
      <p:pic>
        <p:nvPicPr>
          <p:cNvPr id="2" name="Imag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4454" y="4477240"/>
            <a:ext cx="3866580" cy="1916478"/>
          </a:xfrm>
          <a:prstGeom prst="rect">
            <a:avLst/>
          </a:prstGeom>
        </p:spPr>
      </p:pic>
      <p:pic>
        <p:nvPicPr>
          <p:cNvPr id="3"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24139" y="2944902"/>
            <a:ext cx="2348663" cy="4451536"/>
          </a:xfrm>
          <a:prstGeom prst="rect">
            <a:avLst/>
          </a:prstGeom>
        </p:spPr>
      </p:pic>
      <p:pic>
        <p:nvPicPr>
          <p:cNvPr id="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1144" y="551515"/>
            <a:ext cx="3413201" cy="2794395"/>
          </a:xfrm>
          <a:prstGeom prst="rect">
            <a:avLst/>
          </a:prstGeom>
        </p:spPr>
      </p:pic>
      <p:pic>
        <p:nvPicPr>
          <p:cNvPr id="7" name="Imag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7397" y="25013"/>
            <a:ext cx="4446993" cy="3395231"/>
          </a:xfrm>
          <a:prstGeom prst="rect">
            <a:avLst/>
          </a:prstGeom>
        </p:spPr>
      </p:pic>
      <p:sp>
        <p:nvSpPr>
          <p:cNvPr id="11" name="ZoneTexte 10"/>
          <p:cNvSpPr txBox="1"/>
          <p:nvPr/>
        </p:nvSpPr>
        <p:spPr>
          <a:xfrm>
            <a:off x="177397" y="2726913"/>
            <a:ext cx="1818768" cy="475836"/>
          </a:xfrm>
          <a:prstGeom prst="rect">
            <a:avLst/>
          </a:prstGeom>
          <a:solidFill>
            <a:schemeClr val="bg2"/>
          </a:solidFill>
        </p:spPr>
        <p:txBody>
          <a:bodyPr wrap="none" rtlCol="0">
            <a:spAutoFit/>
          </a:bodyPr>
          <a:lstStyle/>
          <a:p>
            <a:r>
              <a:rPr lang="fr-FR" sz="2492" b="1" dirty="0"/>
              <a:t>Arrêt de bus</a:t>
            </a:r>
          </a:p>
        </p:txBody>
      </p:sp>
      <p:sp>
        <p:nvSpPr>
          <p:cNvPr id="12" name="ZoneTexte 11"/>
          <p:cNvSpPr txBox="1"/>
          <p:nvPr/>
        </p:nvSpPr>
        <p:spPr>
          <a:xfrm rot="5400000">
            <a:off x="1803486" y="3745511"/>
            <a:ext cx="1194814" cy="859338"/>
          </a:xfrm>
          <a:prstGeom prst="rect">
            <a:avLst/>
          </a:prstGeom>
          <a:solidFill>
            <a:schemeClr val="bg2"/>
          </a:solidFill>
        </p:spPr>
        <p:txBody>
          <a:bodyPr wrap="none" rtlCol="0">
            <a:spAutoFit/>
          </a:bodyPr>
          <a:lstStyle/>
          <a:p>
            <a:r>
              <a:rPr lang="fr-FR" sz="2492" b="1" dirty="0"/>
              <a:t>Marche</a:t>
            </a:r>
          </a:p>
          <a:p>
            <a:r>
              <a:rPr lang="fr-FR" sz="2492" b="1" dirty="0"/>
              <a:t> à pied</a:t>
            </a:r>
          </a:p>
        </p:txBody>
      </p:sp>
      <p:sp>
        <p:nvSpPr>
          <p:cNvPr id="13" name="ZoneTexte 12"/>
          <p:cNvSpPr txBox="1"/>
          <p:nvPr/>
        </p:nvSpPr>
        <p:spPr>
          <a:xfrm>
            <a:off x="5551614" y="498917"/>
            <a:ext cx="1558953" cy="475836"/>
          </a:xfrm>
          <a:prstGeom prst="rect">
            <a:avLst/>
          </a:prstGeom>
          <a:solidFill>
            <a:schemeClr val="bg2"/>
          </a:solidFill>
        </p:spPr>
        <p:txBody>
          <a:bodyPr wrap="none" rtlCol="0">
            <a:spAutoFit/>
          </a:bodyPr>
          <a:lstStyle/>
          <a:p>
            <a:r>
              <a:rPr lang="fr-FR" sz="2492" b="1" dirty="0"/>
              <a:t>Vélo cargo</a:t>
            </a:r>
          </a:p>
        </p:txBody>
      </p:sp>
      <p:sp>
        <p:nvSpPr>
          <p:cNvPr id="14" name="ZoneTexte 13"/>
          <p:cNvSpPr txBox="1"/>
          <p:nvPr/>
        </p:nvSpPr>
        <p:spPr>
          <a:xfrm>
            <a:off x="6595922" y="3874862"/>
            <a:ext cx="1192955" cy="475836"/>
          </a:xfrm>
          <a:prstGeom prst="rect">
            <a:avLst/>
          </a:prstGeom>
          <a:solidFill>
            <a:schemeClr val="bg2"/>
          </a:solidFill>
        </p:spPr>
        <p:txBody>
          <a:bodyPr wrap="none" rtlCol="0">
            <a:spAutoFit/>
          </a:bodyPr>
          <a:lstStyle/>
          <a:p>
            <a:r>
              <a:rPr lang="fr-FR" sz="2492" b="1" dirty="0"/>
              <a:t>Camion</a:t>
            </a:r>
          </a:p>
        </p:txBody>
      </p:sp>
      <p:cxnSp>
        <p:nvCxnSpPr>
          <p:cNvPr id="17" name="Connecteur droit 16"/>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3323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621101" y="1786426"/>
            <a:ext cx="3648974" cy="646331"/>
          </a:xfrm>
          <a:prstGeom prst="rect">
            <a:avLst/>
          </a:prstGeom>
          <a:noFill/>
        </p:spPr>
        <p:txBody>
          <a:bodyPr wrap="square" rtlCol="0">
            <a:spAutoFit/>
          </a:bodyPr>
          <a:lstStyle/>
          <a:p>
            <a:pPr algn="ctr"/>
            <a:r>
              <a:rPr lang="fr-FR" dirty="0"/>
              <a:t>Vélo qui permet </a:t>
            </a:r>
            <a:br>
              <a:rPr lang="fr-FR" dirty="0"/>
            </a:br>
            <a:r>
              <a:rPr lang="fr-FR" dirty="0"/>
              <a:t>de transporter des marchandises</a:t>
            </a:r>
          </a:p>
        </p:txBody>
      </p:sp>
      <p:sp>
        <p:nvSpPr>
          <p:cNvPr id="3" name="ZoneTexte 2"/>
          <p:cNvSpPr txBox="1"/>
          <p:nvPr/>
        </p:nvSpPr>
        <p:spPr>
          <a:xfrm>
            <a:off x="5955687" y="1786426"/>
            <a:ext cx="2915401" cy="646331"/>
          </a:xfrm>
          <a:prstGeom prst="rect">
            <a:avLst/>
          </a:prstGeom>
          <a:noFill/>
        </p:spPr>
        <p:txBody>
          <a:bodyPr wrap="square" rtlCol="0">
            <a:spAutoFit/>
          </a:bodyPr>
          <a:lstStyle/>
          <a:p>
            <a:pPr algn="ctr"/>
            <a:r>
              <a:rPr lang="fr-FR" dirty="0"/>
              <a:t>Endroit où on attend</a:t>
            </a:r>
          </a:p>
          <a:p>
            <a:pPr algn="ctr"/>
            <a:r>
              <a:rPr lang="fr-FR" dirty="0"/>
              <a:t>l’arrivée du bus</a:t>
            </a:r>
          </a:p>
        </p:txBody>
      </p:sp>
      <p:sp>
        <p:nvSpPr>
          <p:cNvPr id="4" name="ZoneTexte 3"/>
          <p:cNvSpPr txBox="1"/>
          <p:nvPr/>
        </p:nvSpPr>
        <p:spPr>
          <a:xfrm>
            <a:off x="621101" y="4938447"/>
            <a:ext cx="3648974" cy="646331"/>
          </a:xfrm>
          <a:prstGeom prst="rect">
            <a:avLst/>
          </a:prstGeom>
          <a:noFill/>
        </p:spPr>
        <p:txBody>
          <a:bodyPr wrap="square" rtlCol="0">
            <a:spAutoFit/>
          </a:bodyPr>
          <a:lstStyle/>
          <a:p>
            <a:pPr algn="ctr"/>
            <a:r>
              <a:rPr lang="fr-FR" dirty="0"/>
              <a:t>Véhicule qui permet de transporter des marchandises</a:t>
            </a:r>
          </a:p>
        </p:txBody>
      </p:sp>
      <p:sp>
        <p:nvSpPr>
          <p:cNvPr id="5" name="ZoneTexte 4"/>
          <p:cNvSpPr txBox="1"/>
          <p:nvPr/>
        </p:nvSpPr>
        <p:spPr>
          <a:xfrm rot="5400000">
            <a:off x="5265735" y="4848013"/>
            <a:ext cx="3648974" cy="646331"/>
          </a:xfrm>
          <a:prstGeom prst="rect">
            <a:avLst/>
          </a:prstGeom>
          <a:noFill/>
        </p:spPr>
        <p:txBody>
          <a:bodyPr wrap="square" rtlCol="0">
            <a:spAutoFit/>
          </a:bodyPr>
          <a:lstStyle/>
          <a:p>
            <a:pPr algn="ctr"/>
            <a:r>
              <a:rPr lang="fr-FR" dirty="0"/>
              <a:t>Le moyen le plus simple </a:t>
            </a:r>
            <a:br>
              <a:rPr lang="fr-FR" dirty="0"/>
            </a:br>
            <a:r>
              <a:rPr lang="fr-FR" dirty="0"/>
              <a:t>pour se déplacer avec son corps</a:t>
            </a:r>
          </a:p>
        </p:txBody>
      </p:sp>
      <p:pic>
        <p:nvPicPr>
          <p:cNvPr id="6" name="Image 5"/>
          <p:cNvPicPr>
            <a:picLocks noChangeAspect="1"/>
          </p:cNvPicPr>
          <p:nvPr/>
        </p:nvPicPr>
        <p:blipFill>
          <a:blip r:embed="rId2"/>
          <a:stretch>
            <a:fillRect/>
          </a:stretch>
        </p:blipFill>
        <p:spPr>
          <a:xfrm>
            <a:off x="2095283" y="995377"/>
            <a:ext cx="700610" cy="694368"/>
          </a:xfrm>
          <a:prstGeom prst="rect">
            <a:avLst/>
          </a:prstGeom>
        </p:spPr>
      </p:pic>
      <p:pic>
        <p:nvPicPr>
          <p:cNvPr id="7" name="Image 6"/>
          <p:cNvPicPr>
            <a:picLocks noChangeAspect="1"/>
          </p:cNvPicPr>
          <p:nvPr/>
        </p:nvPicPr>
        <p:blipFill>
          <a:blip r:embed="rId2"/>
          <a:stretch>
            <a:fillRect/>
          </a:stretch>
        </p:blipFill>
        <p:spPr>
          <a:xfrm>
            <a:off x="7090222" y="995377"/>
            <a:ext cx="700610" cy="694368"/>
          </a:xfrm>
          <a:prstGeom prst="rect">
            <a:avLst/>
          </a:prstGeom>
        </p:spPr>
      </p:pic>
      <p:pic>
        <p:nvPicPr>
          <p:cNvPr id="8" name="Image 7"/>
          <p:cNvPicPr>
            <a:picLocks noChangeAspect="1"/>
          </p:cNvPicPr>
          <p:nvPr/>
        </p:nvPicPr>
        <p:blipFill>
          <a:blip r:embed="rId2"/>
          <a:stretch>
            <a:fillRect/>
          </a:stretch>
        </p:blipFill>
        <p:spPr>
          <a:xfrm>
            <a:off x="2095283" y="4244079"/>
            <a:ext cx="700610" cy="694368"/>
          </a:xfrm>
          <a:prstGeom prst="rect">
            <a:avLst/>
          </a:prstGeom>
        </p:spPr>
      </p:pic>
      <p:pic>
        <p:nvPicPr>
          <p:cNvPr id="9" name="Image 8"/>
          <p:cNvPicPr>
            <a:picLocks noChangeAspect="1"/>
          </p:cNvPicPr>
          <p:nvPr/>
        </p:nvPicPr>
        <p:blipFill>
          <a:blip r:embed="rId2"/>
          <a:stretch>
            <a:fillRect/>
          </a:stretch>
        </p:blipFill>
        <p:spPr>
          <a:xfrm rot="5400000">
            <a:off x="7567767" y="4823994"/>
            <a:ext cx="700610" cy="694368"/>
          </a:xfrm>
          <a:prstGeom prst="rect">
            <a:avLst/>
          </a:prstGeom>
        </p:spPr>
      </p:pic>
    </p:spTree>
    <p:extLst>
      <p:ext uri="{BB962C8B-B14F-4D97-AF65-F5344CB8AC3E}">
        <p14:creationId xmlns:p14="http://schemas.microsoft.com/office/powerpoint/2010/main" val="1363863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6889" y="3651811"/>
            <a:ext cx="4884334" cy="3052709"/>
          </a:xfrm>
          <a:prstGeom prst="rect">
            <a:avLst/>
          </a:prstGeom>
        </p:spPr>
      </p:pic>
      <p:pic>
        <p:nvPicPr>
          <p:cNvPr id="12" name="Imag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6980" y="356132"/>
            <a:ext cx="4871984" cy="3044990"/>
          </a:xfrm>
          <a:prstGeom prst="rect">
            <a:avLst/>
          </a:prstGeom>
        </p:spPr>
      </p:pic>
      <p:pic>
        <p:nvPicPr>
          <p:cNvPr id="11" name="Imag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651811"/>
            <a:ext cx="4848700" cy="3030438"/>
          </a:xfrm>
          <a:prstGeom prst="rect">
            <a:avLst/>
          </a:prstGeom>
        </p:spPr>
      </p:pic>
      <p:pic>
        <p:nvPicPr>
          <p:cNvPr id="5"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6889" y="3651811"/>
            <a:ext cx="4884334" cy="3052709"/>
          </a:xfrm>
          <a:prstGeom prst="rect">
            <a:avLst/>
          </a:prstGeom>
        </p:spPr>
      </p:pic>
      <p:pic>
        <p:nvPicPr>
          <p:cNvPr id="6" name="Imag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6980" y="356132"/>
            <a:ext cx="4871984" cy="3044990"/>
          </a:xfrm>
          <a:prstGeom prst="rect">
            <a:avLst/>
          </a:prstGeom>
        </p:spPr>
      </p:pic>
      <p:pic>
        <p:nvPicPr>
          <p:cNvPr id="7" name="Imag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651811"/>
            <a:ext cx="4848700" cy="3030438"/>
          </a:xfrm>
          <a:prstGeom prst="rect">
            <a:avLst/>
          </a:prstGeom>
        </p:spPr>
      </p:pic>
      <p:sp>
        <p:nvSpPr>
          <p:cNvPr id="3" name="ZoneTexte 2"/>
          <p:cNvSpPr txBox="1"/>
          <p:nvPr/>
        </p:nvSpPr>
        <p:spPr>
          <a:xfrm>
            <a:off x="1058179" y="325496"/>
            <a:ext cx="1607941" cy="475836"/>
          </a:xfrm>
          <a:prstGeom prst="rect">
            <a:avLst/>
          </a:prstGeom>
          <a:solidFill>
            <a:schemeClr val="bg2"/>
          </a:solidFill>
        </p:spPr>
        <p:txBody>
          <a:bodyPr wrap="none" rtlCol="0">
            <a:spAutoFit/>
          </a:bodyPr>
          <a:lstStyle/>
          <a:p>
            <a:r>
              <a:rPr lang="fr-FR" sz="2492" b="1" dirty="0"/>
              <a:t>Trottinette</a:t>
            </a:r>
          </a:p>
        </p:txBody>
      </p:sp>
      <p:sp>
        <p:nvSpPr>
          <p:cNvPr id="4" name="ZoneTexte 3"/>
          <p:cNvSpPr txBox="1"/>
          <p:nvPr/>
        </p:nvSpPr>
        <p:spPr>
          <a:xfrm>
            <a:off x="1604419" y="6068390"/>
            <a:ext cx="1778051" cy="475836"/>
          </a:xfrm>
          <a:prstGeom prst="rect">
            <a:avLst/>
          </a:prstGeom>
          <a:solidFill>
            <a:schemeClr val="bg2"/>
          </a:solidFill>
        </p:spPr>
        <p:txBody>
          <a:bodyPr wrap="none" rtlCol="0">
            <a:spAutoFit/>
          </a:bodyPr>
          <a:lstStyle/>
          <a:p>
            <a:r>
              <a:rPr lang="fr-FR" sz="2492" b="1" dirty="0"/>
              <a:t>Covoiturage</a:t>
            </a:r>
          </a:p>
        </p:txBody>
      </p:sp>
      <p:sp>
        <p:nvSpPr>
          <p:cNvPr id="8" name="ZoneTexte 7"/>
          <p:cNvSpPr txBox="1"/>
          <p:nvPr/>
        </p:nvSpPr>
        <p:spPr>
          <a:xfrm>
            <a:off x="6257112" y="229294"/>
            <a:ext cx="2656112" cy="475836"/>
          </a:xfrm>
          <a:prstGeom prst="rect">
            <a:avLst/>
          </a:prstGeom>
          <a:solidFill>
            <a:schemeClr val="bg2"/>
          </a:solidFill>
        </p:spPr>
        <p:txBody>
          <a:bodyPr wrap="none" rtlCol="0">
            <a:spAutoFit/>
          </a:bodyPr>
          <a:lstStyle/>
          <a:p>
            <a:r>
              <a:rPr lang="fr-FR" sz="2492" b="1" dirty="0"/>
              <a:t>Train de voyageurs</a:t>
            </a:r>
          </a:p>
        </p:txBody>
      </p:sp>
      <p:sp>
        <p:nvSpPr>
          <p:cNvPr id="10" name="ZoneTexte 9"/>
          <p:cNvSpPr txBox="1"/>
          <p:nvPr/>
        </p:nvSpPr>
        <p:spPr>
          <a:xfrm>
            <a:off x="5833501" y="5830472"/>
            <a:ext cx="1955664" cy="475836"/>
          </a:xfrm>
          <a:prstGeom prst="rect">
            <a:avLst/>
          </a:prstGeom>
          <a:solidFill>
            <a:schemeClr val="bg2"/>
          </a:solidFill>
        </p:spPr>
        <p:txBody>
          <a:bodyPr wrap="none" rtlCol="0">
            <a:spAutoFit/>
          </a:bodyPr>
          <a:lstStyle/>
          <a:p>
            <a:r>
              <a:rPr lang="fr-FR" sz="2492" b="1" dirty="0"/>
              <a:t>Piste cyclable</a:t>
            </a:r>
          </a:p>
        </p:txBody>
      </p:sp>
      <p:pic>
        <p:nvPicPr>
          <p:cNvPr id="2" name="Imag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9781" y="706055"/>
            <a:ext cx="3967329" cy="2479581"/>
          </a:xfrm>
          <a:prstGeom prst="rect">
            <a:avLst/>
          </a:prstGeom>
        </p:spPr>
      </p:pic>
      <p:pic>
        <p:nvPicPr>
          <p:cNvPr id="9" name="Imag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9781" y="706055"/>
            <a:ext cx="3967329" cy="2479581"/>
          </a:xfrm>
          <a:prstGeom prst="rect">
            <a:avLst/>
          </a:prstGeom>
        </p:spPr>
      </p:pic>
      <p:cxnSp>
        <p:nvCxnSpPr>
          <p:cNvPr id="14" name="Connecteur droit 13"/>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54777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621101" y="1747000"/>
            <a:ext cx="3648974" cy="646331"/>
          </a:xfrm>
          <a:prstGeom prst="rect">
            <a:avLst/>
          </a:prstGeom>
          <a:noFill/>
        </p:spPr>
        <p:txBody>
          <a:bodyPr wrap="square" rtlCol="0">
            <a:spAutoFit/>
          </a:bodyPr>
          <a:lstStyle/>
          <a:p>
            <a:pPr algn="ctr"/>
            <a:r>
              <a:rPr lang="fr-FR" dirty="0"/>
              <a:t>Moyen de transport sur des rails </a:t>
            </a:r>
            <a:br>
              <a:rPr lang="fr-FR" dirty="0"/>
            </a:br>
            <a:r>
              <a:rPr lang="fr-FR" dirty="0"/>
              <a:t>qui transporte ….</a:t>
            </a:r>
          </a:p>
        </p:txBody>
      </p:sp>
      <p:sp>
        <p:nvSpPr>
          <p:cNvPr id="3" name="ZoneTexte 2"/>
          <p:cNvSpPr txBox="1"/>
          <p:nvPr/>
        </p:nvSpPr>
        <p:spPr>
          <a:xfrm>
            <a:off x="5724629" y="1747000"/>
            <a:ext cx="3425552" cy="646331"/>
          </a:xfrm>
          <a:prstGeom prst="rect">
            <a:avLst/>
          </a:prstGeom>
          <a:noFill/>
        </p:spPr>
        <p:txBody>
          <a:bodyPr wrap="square" rtlCol="0">
            <a:spAutoFit/>
          </a:bodyPr>
          <a:lstStyle/>
          <a:p>
            <a:pPr algn="ctr"/>
            <a:r>
              <a:rPr lang="fr-FR" dirty="0"/>
              <a:t>On peut facilement la plier et cela permet d’aller plus vite qu’à pied</a:t>
            </a:r>
          </a:p>
        </p:txBody>
      </p:sp>
      <p:sp>
        <p:nvSpPr>
          <p:cNvPr id="4" name="ZoneTexte 3"/>
          <p:cNvSpPr txBox="1"/>
          <p:nvPr/>
        </p:nvSpPr>
        <p:spPr>
          <a:xfrm>
            <a:off x="5612918" y="4944128"/>
            <a:ext cx="3648974" cy="646331"/>
          </a:xfrm>
          <a:prstGeom prst="rect">
            <a:avLst/>
          </a:prstGeom>
          <a:noFill/>
        </p:spPr>
        <p:txBody>
          <a:bodyPr wrap="square" rtlCol="0">
            <a:spAutoFit/>
          </a:bodyPr>
          <a:lstStyle/>
          <a:p>
            <a:pPr algn="ctr"/>
            <a:r>
              <a:rPr lang="fr-FR" dirty="0"/>
              <a:t>Partage d’une voiture à plusieurs personnes qui vont au même endroit</a:t>
            </a:r>
          </a:p>
        </p:txBody>
      </p:sp>
      <p:sp>
        <p:nvSpPr>
          <p:cNvPr id="5" name="ZoneTexte 4"/>
          <p:cNvSpPr txBox="1"/>
          <p:nvPr/>
        </p:nvSpPr>
        <p:spPr>
          <a:xfrm>
            <a:off x="621101" y="4944127"/>
            <a:ext cx="3648974" cy="646331"/>
          </a:xfrm>
          <a:prstGeom prst="rect">
            <a:avLst/>
          </a:prstGeom>
          <a:noFill/>
        </p:spPr>
        <p:txBody>
          <a:bodyPr wrap="square" rtlCol="0">
            <a:spAutoFit/>
          </a:bodyPr>
          <a:lstStyle/>
          <a:p>
            <a:pPr algn="ctr"/>
            <a:r>
              <a:rPr lang="fr-FR" dirty="0"/>
              <a:t>Qu’est-ce que les vélos empruntent pour se déplacer ?</a:t>
            </a:r>
          </a:p>
        </p:txBody>
      </p:sp>
      <p:pic>
        <p:nvPicPr>
          <p:cNvPr id="6" name="Image 5"/>
          <p:cNvPicPr>
            <a:picLocks noChangeAspect="1"/>
          </p:cNvPicPr>
          <p:nvPr/>
        </p:nvPicPr>
        <p:blipFill>
          <a:blip r:embed="rId2"/>
          <a:stretch>
            <a:fillRect/>
          </a:stretch>
        </p:blipFill>
        <p:spPr>
          <a:xfrm>
            <a:off x="2095283" y="995377"/>
            <a:ext cx="700610" cy="694368"/>
          </a:xfrm>
          <a:prstGeom prst="rect">
            <a:avLst/>
          </a:prstGeom>
        </p:spPr>
      </p:pic>
      <p:pic>
        <p:nvPicPr>
          <p:cNvPr id="7" name="Image 6"/>
          <p:cNvPicPr>
            <a:picLocks noChangeAspect="1"/>
          </p:cNvPicPr>
          <p:nvPr/>
        </p:nvPicPr>
        <p:blipFill>
          <a:blip r:embed="rId2"/>
          <a:stretch>
            <a:fillRect/>
          </a:stretch>
        </p:blipFill>
        <p:spPr>
          <a:xfrm>
            <a:off x="2095283" y="4189471"/>
            <a:ext cx="700610" cy="694368"/>
          </a:xfrm>
          <a:prstGeom prst="rect">
            <a:avLst/>
          </a:prstGeom>
        </p:spPr>
      </p:pic>
      <p:pic>
        <p:nvPicPr>
          <p:cNvPr id="8" name="Image 7"/>
          <p:cNvPicPr>
            <a:picLocks noChangeAspect="1"/>
          </p:cNvPicPr>
          <p:nvPr/>
        </p:nvPicPr>
        <p:blipFill>
          <a:blip r:embed="rId2"/>
          <a:stretch>
            <a:fillRect/>
          </a:stretch>
        </p:blipFill>
        <p:spPr>
          <a:xfrm>
            <a:off x="7087100" y="992932"/>
            <a:ext cx="700610" cy="694368"/>
          </a:xfrm>
          <a:prstGeom prst="rect">
            <a:avLst/>
          </a:prstGeom>
        </p:spPr>
      </p:pic>
      <p:pic>
        <p:nvPicPr>
          <p:cNvPr id="9" name="Image 8"/>
          <p:cNvPicPr>
            <a:picLocks noChangeAspect="1"/>
          </p:cNvPicPr>
          <p:nvPr/>
        </p:nvPicPr>
        <p:blipFill>
          <a:blip r:embed="rId2"/>
          <a:stretch>
            <a:fillRect/>
          </a:stretch>
        </p:blipFill>
        <p:spPr>
          <a:xfrm>
            <a:off x="7087100" y="4189471"/>
            <a:ext cx="700610" cy="694368"/>
          </a:xfrm>
          <a:prstGeom prst="rect">
            <a:avLst/>
          </a:prstGeom>
        </p:spPr>
      </p:pic>
    </p:spTree>
    <p:extLst>
      <p:ext uri="{BB962C8B-B14F-4D97-AF65-F5344CB8AC3E}">
        <p14:creationId xmlns:p14="http://schemas.microsoft.com/office/powerpoint/2010/main" val="881621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0815" y="3630503"/>
            <a:ext cx="4935185" cy="3084491"/>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630503"/>
            <a:ext cx="4923869" cy="3077418"/>
          </a:xfrm>
          <a:prstGeom prst="rect">
            <a:avLst/>
          </a:prstGeom>
        </p:spPr>
      </p:pic>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70815" y="249006"/>
            <a:ext cx="4935185" cy="3084491"/>
          </a:xfrm>
          <a:prstGeom prst="rect">
            <a:avLst/>
          </a:prstGeom>
        </p:spPr>
      </p:pic>
      <p:pic>
        <p:nvPicPr>
          <p:cNvPr id="11" name="Imag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44" y="249006"/>
            <a:ext cx="4876925" cy="3048078"/>
          </a:xfrm>
          <a:prstGeom prst="rect">
            <a:avLst/>
          </a:prstGeom>
        </p:spPr>
      </p:pic>
      <p:pic>
        <p:nvPicPr>
          <p:cNvPr id="2" name="Imag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0815" y="3630503"/>
            <a:ext cx="4935185" cy="3084491"/>
          </a:xfrm>
          <a:prstGeom prst="rect">
            <a:avLst/>
          </a:prstGeom>
        </p:spPr>
      </p:pic>
      <p:pic>
        <p:nvPicPr>
          <p:cNvPr id="4"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630503"/>
            <a:ext cx="4923869" cy="3077418"/>
          </a:xfrm>
          <a:prstGeom prst="rect">
            <a:avLst/>
          </a:prstGeom>
        </p:spPr>
      </p:pic>
      <p:pic>
        <p:nvPicPr>
          <p:cNvPr id="6"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70815" y="249006"/>
            <a:ext cx="4935185" cy="3084491"/>
          </a:xfrm>
          <a:prstGeom prst="rect">
            <a:avLst/>
          </a:prstGeom>
        </p:spPr>
      </p:pic>
      <p:pic>
        <p:nvPicPr>
          <p:cNvPr id="8" name="Imag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44" y="249006"/>
            <a:ext cx="4876925" cy="3048078"/>
          </a:xfrm>
          <a:prstGeom prst="rect">
            <a:avLst/>
          </a:prstGeom>
        </p:spPr>
      </p:pic>
      <p:sp>
        <p:nvSpPr>
          <p:cNvPr id="7" name="ZoneTexte 6"/>
          <p:cNvSpPr txBox="1"/>
          <p:nvPr/>
        </p:nvSpPr>
        <p:spPr>
          <a:xfrm>
            <a:off x="913886" y="312241"/>
            <a:ext cx="3143040" cy="475836"/>
          </a:xfrm>
          <a:prstGeom prst="rect">
            <a:avLst/>
          </a:prstGeom>
          <a:solidFill>
            <a:schemeClr val="bg2"/>
          </a:solidFill>
        </p:spPr>
        <p:txBody>
          <a:bodyPr wrap="none" rtlCol="0">
            <a:spAutoFit/>
          </a:bodyPr>
          <a:lstStyle/>
          <a:p>
            <a:r>
              <a:rPr lang="fr-FR" sz="2492" b="1" dirty="0"/>
              <a:t>Train de marchandises</a:t>
            </a:r>
          </a:p>
        </p:txBody>
      </p:sp>
      <p:sp>
        <p:nvSpPr>
          <p:cNvPr id="9" name="ZoneTexte 8"/>
          <p:cNvSpPr txBox="1"/>
          <p:nvPr/>
        </p:nvSpPr>
        <p:spPr>
          <a:xfrm>
            <a:off x="6094454" y="312241"/>
            <a:ext cx="2572371" cy="475836"/>
          </a:xfrm>
          <a:prstGeom prst="rect">
            <a:avLst/>
          </a:prstGeom>
          <a:solidFill>
            <a:schemeClr val="bg2"/>
          </a:solidFill>
        </p:spPr>
        <p:txBody>
          <a:bodyPr wrap="none" rtlCol="0">
            <a:spAutoFit/>
          </a:bodyPr>
          <a:lstStyle/>
          <a:p>
            <a:r>
              <a:rPr lang="fr-FR" sz="2492" b="1" dirty="0"/>
              <a:t>Voiture électrique</a:t>
            </a:r>
          </a:p>
        </p:txBody>
      </p:sp>
      <p:sp>
        <p:nvSpPr>
          <p:cNvPr id="10" name="ZoneTexte 9"/>
          <p:cNvSpPr txBox="1"/>
          <p:nvPr/>
        </p:nvSpPr>
        <p:spPr>
          <a:xfrm>
            <a:off x="2685168" y="6239158"/>
            <a:ext cx="1564274" cy="475836"/>
          </a:xfrm>
          <a:prstGeom prst="rect">
            <a:avLst/>
          </a:prstGeom>
          <a:solidFill>
            <a:schemeClr val="bg2"/>
          </a:solidFill>
        </p:spPr>
        <p:txBody>
          <a:bodyPr wrap="none" rtlCol="0">
            <a:spAutoFit/>
          </a:bodyPr>
          <a:lstStyle/>
          <a:p>
            <a:r>
              <a:rPr lang="fr-FR" sz="2492" b="1" dirty="0"/>
              <a:t>Remorque</a:t>
            </a:r>
          </a:p>
        </p:txBody>
      </p:sp>
      <p:sp>
        <p:nvSpPr>
          <p:cNvPr id="12" name="ZoneTexte 11"/>
          <p:cNvSpPr txBox="1"/>
          <p:nvPr/>
        </p:nvSpPr>
        <p:spPr>
          <a:xfrm>
            <a:off x="6608888" y="5742473"/>
            <a:ext cx="1231234" cy="475836"/>
          </a:xfrm>
          <a:prstGeom prst="rect">
            <a:avLst/>
          </a:prstGeom>
          <a:solidFill>
            <a:schemeClr val="bg2"/>
          </a:solidFill>
        </p:spPr>
        <p:txBody>
          <a:bodyPr wrap="none" rtlCol="0">
            <a:spAutoFit/>
          </a:bodyPr>
          <a:lstStyle/>
          <a:p>
            <a:r>
              <a:rPr lang="fr-FR" sz="2492" b="1" dirty="0"/>
              <a:t>Autocar</a:t>
            </a:r>
          </a:p>
        </p:txBody>
      </p:sp>
      <p:cxnSp>
        <p:nvCxnSpPr>
          <p:cNvPr id="15" name="Connecteur droit 14"/>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97766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911654" y="1668885"/>
            <a:ext cx="2840460" cy="646331"/>
          </a:xfrm>
          <a:prstGeom prst="rect">
            <a:avLst/>
          </a:prstGeom>
          <a:noFill/>
        </p:spPr>
        <p:txBody>
          <a:bodyPr wrap="square" rtlCol="0">
            <a:spAutoFit/>
          </a:bodyPr>
          <a:lstStyle/>
          <a:p>
            <a:pPr algn="ctr"/>
            <a:r>
              <a:rPr lang="fr-FR" dirty="0"/>
              <a:t>Moyen de transport sur des rails qui transporte ….</a:t>
            </a:r>
          </a:p>
        </p:txBody>
      </p:sp>
      <p:sp>
        <p:nvSpPr>
          <p:cNvPr id="3" name="ZoneTexte 2"/>
          <p:cNvSpPr txBox="1"/>
          <p:nvPr/>
        </p:nvSpPr>
        <p:spPr>
          <a:xfrm>
            <a:off x="987886" y="1674252"/>
            <a:ext cx="2915401" cy="646331"/>
          </a:xfrm>
          <a:prstGeom prst="rect">
            <a:avLst/>
          </a:prstGeom>
          <a:noFill/>
        </p:spPr>
        <p:txBody>
          <a:bodyPr wrap="square" rtlCol="0">
            <a:spAutoFit/>
          </a:bodyPr>
          <a:lstStyle/>
          <a:p>
            <a:pPr algn="ctr"/>
            <a:r>
              <a:rPr lang="fr-FR" dirty="0"/>
              <a:t>Véhicule qui utilise un certain type d’énergie</a:t>
            </a:r>
          </a:p>
        </p:txBody>
      </p:sp>
      <p:sp>
        <p:nvSpPr>
          <p:cNvPr id="4" name="ZoneTexte 3"/>
          <p:cNvSpPr txBox="1"/>
          <p:nvPr/>
        </p:nvSpPr>
        <p:spPr>
          <a:xfrm>
            <a:off x="621100" y="4773118"/>
            <a:ext cx="3648974" cy="923330"/>
          </a:xfrm>
          <a:prstGeom prst="rect">
            <a:avLst/>
          </a:prstGeom>
          <a:noFill/>
        </p:spPr>
        <p:txBody>
          <a:bodyPr wrap="square" rtlCol="0">
            <a:spAutoFit/>
          </a:bodyPr>
          <a:lstStyle/>
          <a:p>
            <a:pPr algn="ctr"/>
            <a:r>
              <a:rPr lang="fr-FR" dirty="0"/>
              <a:t>Véhicule qui permet de transporter plein de personnes sur de longues distances</a:t>
            </a:r>
          </a:p>
        </p:txBody>
      </p:sp>
      <p:sp>
        <p:nvSpPr>
          <p:cNvPr id="5" name="ZoneTexte 4"/>
          <p:cNvSpPr txBox="1"/>
          <p:nvPr/>
        </p:nvSpPr>
        <p:spPr>
          <a:xfrm>
            <a:off x="5633048" y="4753022"/>
            <a:ext cx="3648974" cy="646331"/>
          </a:xfrm>
          <a:prstGeom prst="rect">
            <a:avLst/>
          </a:prstGeom>
          <a:noFill/>
        </p:spPr>
        <p:txBody>
          <a:bodyPr wrap="square" rtlCol="0">
            <a:spAutoFit/>
          </a:bodyPr>
          <a:lstStyle/>
          <a:p>
            <a:pPr algn="ctr"/>
            <a:r>
              <a:rPr lang="fr-FR" dirty="0"/>
              <a:t>Avec celle-ci pas de souci pour emmener ses légumes au marché</a:t>
            </a:r>
          </a:p>
        </p:txBody>
      </p:sp>
      <p:pic>
        <p:nvPicPr>
          <p:cNvPr id="6" name="Image 5"/>
          <p:cNvPicPr>
            <a:picLocks noChangeAspect="1"/>
          </p:cNvPicPr>
          <p:nvPr/>
        </p:nvPicPr>
        <p:blipFill>
          <a:blip r:embed="rId2"/>
          <a:stretch>
            <a:fillRect/>
          </a:stretch>
        </p:blipFill>
        <p:spPr>
          <a:xfrm>
            <a:off x="7107230" y="974517"/>
            <a:ext cx="700610" cy="694368"/>
          </a:xfrm>
          <a:prstGeom prst="rect">
            <a:avLst/>
          </a:prstGeom>
        </p:spPr>
      </p:pic>
      <p:pic>
        <p:nvPicPr>
          <p:cNvPr id="7" name="Image 6"/>
          <p:cNvPicPr>
            <a:picLocks noChangeAspect="1"/>
          </p:cNvPicPr>
          <p:nvPr/>
        </p:nvPicPr>
        <p:blipFill>
          <a:blip r:embed="rId2"/>
          <a:stretch>
            <a:fillRect/>
          </a:stretch>
        </p:blipFill>
        <p:spPr>
          <a:xfrm>
            <a:off x="7107230" y="4026307"/>
            <a:ext cx="700610" cy="694368"/>
          </a:xfrm>
          <a:prstGeom prst="rect">
            <a:avLst/>
          </a:prstGeom>
        </p:spPr>
      </p:pic>
      <p:pic>
        <p:nvPicPr>
          <p:cNvPr id="8" name="Image 7"/>
          <p:cNvPicPr>
            <a:picLocks noChangeAspect="1"/>
          </p:cNvPicPr>
          <p:nvPr/>
        </p:nvPicPr>
        <p:blipFill>
          <a:blip r:embed="rId2"/>
          <a:stretch>
            <a:fillRect/>
          </a:stretch>
        </p:blipFill>
        <p:spPr>
          <a:xfrm>
            <a:off x="2095281" y="969836"/>
            <a:ext cx="700610" cy="694368"/>
          </a:xfrm>
          <a:prstGeom prst="rect">
            <a:avLst/>
          </a:prstGeom>
        </p:spPr>
      </p:pic>
      <p:pic>
        <p:nvPicPr>
          <p:cNvPr id="9" name="Image 8"/>
          <p:cNvPicPr>
            <a:picLocks noChangeAspect="1"/>
          </p:cNvPicPr>
          <p:nvPr/>
        </p:nvPicPr>
        <p:blipFill>
          <a:blip r:embed="rId2"/>
          <a:stretch>
            <a:fillRect/>
          </a:stretch>
        </p:blipFill>
        <p:spPr>
          <a:xfrm>
            <a:off x="2095281" y="4026307"/>
            <a:ext cx="700610" cy="694368"/>
          </a:xfrm>
          <a:prstGeom prst="rect">
            <a:avLst/>
          </a:prstGeom>
        </p:spPr>
      </p:pic>
    </p:spTree>
    <p:extLst>
      <p:ext uri="{BB962C8B-B14F-4D97-AF65-F5344CB8AC3E}">
        <p14:creationId xmlns:p14="http://schemas.microsoft.com/office/powerpoint/2010/main" val="32718737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56306"/>
            <a:ext cx="4896263" cy="3060164"/>
          </a:xfrm>
          <a:prstGeom prst="rect">
            <a:avLst/>
          </a:prstGeom>
        </p:spPr>
      </p:pic>
      <p:pic>
        <p:nvPicPr>
          <p:cNvPr id="15" name="Imag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60355" y="3712093"/>
            <a:ext cx="4747778" cy="2967362"/>
          </a:xfrm>
          <a:prstGeom prst="rect">
            <a:avLst/>
          </a:prstGeom>
        </p:spPr>
      </p:pic>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13173" y="163743"/>
            <a:ext cx="4849328" cy="3030830"/>
          </a:xfrm>
          <a:prstGeom prst="rect">
            <a:avLst/>
          </a:prstGeom>
        </p:spPr>
      </p:pic>
      <p:pic>
        <p:nvPicPr>
          <p:cNvPr id="2" name="Imag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66689"/>
            <a:ext cx="4909501" cy="3068438"/>
          </a:xfrm>
          <a:prstGeom prst="rect">
            <a:avLst/>
          </a:prstGeom>
        </p:spPr>
      </p:pic>
      <p:sp>
        <p:nvSpPr>
          <p:cNvPr id="12" name="ZoneTexte 11"/>
          <p:cNvSpPr txBox="1"/>
          <p:nvPr/>
        </p:nvSpPr>
        <p:spPr>
          <a:xfrm>
            <a:off x="677834" y="2153316"/>
            <a:ext cx="3046860" cy="475836"/>
          </a:xfrm>
          <a:prstGeom prst="rect">
            <a:avLst/>
          </a:prstGeom>
          <a:solidFill>
            <a:schemeClr val="bg2"/>
          </a:solidFill>
        </p:spPr>
        <p:txBody>
          <a:bodyPr wrap="none" rtlCol="0">
            <a:spAutoFit/>
          </a:bodyPr>
          <a:lstStyle/>
          <a:p>
            <a:r>
              <a:rPr lang="fr-FR" sz="2492" b="1" dirty="0"/>
              <a:t>Train à grande vitesse</a:t>
            </a:r>
          </a:p>
        </p:txBody>
      </p:sp>
      <p:sp>
        <p:nvSpPr>
          <p:cNvPr id="14" name="ZoneTexte 13"/>
          <p:cNvSpPr txBox="1"/>
          <p:nvPr/>
        </p:nvSpPr>
        <p:spPr>
          <a:xfrm>
            <a:off x="5611668" y="818107"/>
            <a:ext cx="942437" cy="475836"/>
          </a:xfrm>
          <a:prstGeom prst="rect">
            <a:avLst/>
          </a:prstGeom>
          <a:solidFill>
            <a:schemeClr val="bg2"/>
          </a:solidFill>
        </p:spPr>
        <p:txBody>
          <a:bodyPr wrap="none" rtlCol="0">
            <a:spAutoFit/>
          </a:bodyPr>
          <a:lstStyle/>
          <a:p>
            <a:r>
              <a:rPr lang="fr-FR" sz="2492" b="1" dirty="0"/>
              <a:t>Cargo</a:t>
            </a:r>
          </a:p>
        </p:txBody>
      </p:sp>
      <p:sp>
        <p:nvSpPr>
          <p:cNvPr id="18" name="ZoneTexte 17"/>
          <p:cNvSpPr txBox="1"/>
          <p:nvPr/>
        </p:nvSpPr>
        <p:spPr>
          <a:xfrm>
            <a:off x="6811157" y="3712093"/>
            <a:ext cx="1699504" cy="475836"/>
          </a:xfrm>
          <a:prstGeom prst="rect">
            <a:avLst/>
          </a:prstGeom>
          <a:solidFill>
            <a:schemeClr val="bg2"/>
          </a:solidFill>
        </p:spPr>
        <p:txBody>
          <a:bodyPr wrap="none" rtlCol="0">
            <a:spAutoFit/>
          </a:bodyPr>
          <a:lstStyle/>
          <a:p>
            <a:r>
              <a:rPr lang="fr-FR" sz="2492" b="1" dirty="0"/>
              <a:t>Randonnée</a:t>
            </a:r>
          </a:p>
        </p:txBody>
      </p:sp>
      <p:sp>
        <p:nvSpPr>
          <p:cNvPr id="19" name="ZoneTexte 18"/>
          <p:cNvSpPr txBox="1"/>
          <p:nvPr/>
        </p:nvSpPr>
        <p:spPr>
          <a:xfrm>
            <a:off x="1057490" y="6203619"/>
            <a:ext cx="2287549" cy="475836"/>
          </a:xfrm>
          <a:prstGeom prst="rect">
            <a:avLst/>
          </a:prstGeom>
          <a:solidFill>
            <a:schemeClr val="bg2"/>
          </a:solidFill>
        </p:spPr>
        <p:txBody>
          <a:bodyPr wrap="none" rtlCol="0">
            <a:spAutoFit/>
          </a:bodyPr>
          <a:lstStyle/>
          <a:p>
            <a:r>
              <a:rPr lang="fr-FR" sz="2492" b="1" dirty="0"/>
              <a:t>Fauteuil roulant</a:t>
            </a:r>
          </a:p>
        </p:txBody>
      </p:sp>
      <p:cxnSp>
        <p:nvCxnSpPr>
          <p:cNvPr id="20" name="Connecteur droit 19"/>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48302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710686" y="1673493"/>
            <a:ext cx="3648974" cy="369332"/>
          </a:xfrm>
          <a:prstGeom prst="rect">
            <a:avLst/>
          </a:prstGeom>
          <a:noFill/>
        </p:spPr>
        <p:txBody>
          <a:bodyPr wrap="square" rtlCol="0">
            <a:spAutoFit/>
          </a:bodyPr>
          <a:lstStyle/>
          <a:p>
            <a:pPr algn="ctr"/>
            <a:r>
              <a:rPr lang="fr-FR" dirty="0"/>
              <a:t>Véhicule ferroviaire à grande vitesse</a:t>
            </a:r>
          </a:p>
        </p:txBody>
      </p:sp>
      <p:sp>
        <p:nvSpPr>
          <p:cNvPr id="3" name="ZoneTexte 2"/>
          <p:cNvSpPr txBox="1"/>
          <p:nvPr/>
        </p:nvSpPr>
        <p:spPr>
          <a:xfrm>
            <a:off x="987885" y="1673493"/>
            <a:ext cx="2915401" cy="646331"/>
          </a:xfrm>
          <a:prstGeom prst="rect">
            <a:avLst/>
          </a:prstGeom>
          <a:noFill/>
        </p:spPr>
        <p:txBody>
          <a:bodyPr wrap="square" rtlCol="0">
            <a:spAutoFit/>
          </a:bodyPr>
          <a:lstStyle/>
          <a:p>
            <a:pPr algn="ctr"/>
            <a:r>
              <a:rPr lang="fr-FR" dirty="0"/>
              <a:t>Permet de transporter plein de marchandises sur les mers</a:t>
            </a:r>
          </a:p>
        </p:txBody>
      </p:sp>
      <p:sp>
        <p:nvSpPr>
          <p:cNvPr id="4" name="ZoneTexte 3"/>
          <p:cNvSpPr txBox="1"/>
          <p:nvPr/>
        </p:nvSpPr>
        <p:spPr>
          <a:xfrm>
            <a:off x="621100" y="4953990"/>
            <a:ext cx="3648974" cy="369332"/>
          </a:xfrm>
          <a:prstGeom prst="rect">
            <a:avLst/>
          </a:prstGeom>
          <a:noFill/>
        </p:spPr>
        <p:txBody>
          <a:bodyPr wrap="square" rtlCol="0">
            <a:spAutoFit/>
          </a:bodyPr>
          <a:lstStyle/>
          <a:p>
            <a:pPr algn="ctr"/>
            <a:r>
              <a:rPr lang="fr-FR" dirty="0"/>
              <a:t>Partir se promener à pied</a:t>
            </a:r>
          </a:p>
        </p:txBody>
      </p:sp>
      <p:sp>
        <p:nvSpPr>
          <p:cNvPr id="5" name="ZoneTexte 4"/>
          <p:cNvSpPr txBox="1"/>
          <p:nvPr/>
        </p:nvSpPr>
        <p:spPr>
          <a:xfrm>
            <a:off x="5633048" y="4953990"/>
            <a:ext cx="3648974" cy="923330"/>
          </a:xfrm>
          <a:prstGeom prst="rect">
            <a:avLst/>
          </a:prstGeom>
          <a:noFill/>
        </p:spPr>
        <p:txBody>
          <a:bodyPr wrap="square" rtlCol="0">
            <a:spAutoFit/>
          </a:bodyPr>
          <a:lstStyle/>
          <a:p>
            <a:pPr algn="ctr"/>
            <a:r>
              <a:rPr lang="fr-FR" dirty="0"/>
              <a:t>Certaines personnes en situation de handicap en ont besoin pour se déplacer</a:t>
            </a:r>
          </a:p>
        </p:txBody>
      </p:sp>
      <p:pic>
        <p:nvPicPr>
          <p:cNvPr id="6" name="Image 5"/>
          <p:cNvPicPr>
            <a:picLocks noChangeAspect="1"/>
          </p:cNvPicPr>
          <p:nvPr/>
        </p:nvPicPr>
        <p:blipFill>
          <a:blip r:embed="rId2"/>
          <a:stretch>
            <a:fillRect/>
          </a:stretch>
        </p:blipFill>
        <p:spPr>
          <a:xfrm>
            <a:off x="2095281" y="969836"/>
            <a:ext cx="700610" cy="694368"/>
          </a:xfrm>
          <a:prstGeom prst="rect">
            <a:avLst/>
          </a:prstGeom>
        </p:spPr>
      </p:pic>
      <p:pic>
        <p:nvPicPr>
          <p:cNvPr id="7" name="Image 6"/>
          <p:cNvPicPr>
            <a:picLocks noChangeAspect="1"/>
          </p:cNvPicPr>
          <p:nvPr/>
        </p:nvPicPr>
        <p:blipFill>
          <a:blip r:embed="rId2"/>
          <a:stretch>
            <a:fillRect/>
          </a:stretch>
        </p:blipFill>
        <p:spPr>
          <a:xfrm>
            <a:off x="7184868" y="969836"/>
            <a:ext cx="700610" cy="694368"/>
          </a:xfrm>
          <a:prstGeom prst="rect">
            <a:avLst/>
          </a:prstGeom>
        </p:spPr>
      </p:pic>
      <p:pic>
        <p:nvPicPr>
          <p:cNvPr id="9" name="Image 8"/>
          <p:cNvPicPr>
            <a:picLocks noChangeAspect="1"/>
          </p:cNvPicPr>
          <p:nvPr/>
        </p:nvPicPr>
        <p:blipFill>
          <a:blip r:embed="rId2"/>
          <a:stretch>
            <a:fillRect/>
          </a:stretch>
        </p:blipFill>
        <p:spPr>
          <a:xfrm>
            <a:off x="2095281" y="4146790"/>
            <a:ext cx="700610" cy="694368"/>
          </a:xfrm>
          <a:prstGeom prst="rect">
            <a:avLst/>
          </a:prstGeom>
        </p:spPr>
      </p:pic>
      <p:pic>
        <p:nvPicPr>
          <p:cNvPr id="10" name="Image 9"/>
          <p:cNvPicPr>
            <a:picLocks noChangeAspect="1"/>
          </p:cNvPicPr>
          <p:nvPr/>
        </p:nvPicPr>
        <p:blipFill>
          <a:blip r:embed="rId2"/>
          <a:stretch>
            <a:fillRect/>
          </a:stretch>
        </p:blipFill>
        <p:spPr>
          <a:xfrm>
            <a:off x="7184868" y="4146790"/>
            <a:ext cx="700610" cy="694368"/>
          </a:xfrm>
          <a:prstGeom prst="rect">
            <a:avLst/>
          </a:prstGeom>
        </p:spPr>
      </p:pic>
    </p:spTree>
    <p:extLst>
      <p:ext uri="{BB962C8B-B14F-4D97-AF65-F5344CB8AC3E}">
        <p14:creationId xmlns:p14="http://schemas.microsoft.com/office/powerpoint/2010/main" val="11200107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chemeClr val="accent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4000" dirty="0">
                <a:latin typeface="Arial Narrow" panose="020B0606020202030204" pitchFamily="34" charset="0"/>
              </a:rPr>
              <a:t>Imagier sur la mobilité</a:t>
            </a:r>
            <a:br>
              <a:rPr lang="fr-FR" sz="4000" dirty="0">
                <a:latin typeface="Arial Narrow" panose="020B0606020202030204" pitchFamily="34" charset="0"/>
              </a:rPr>
            </a:br>
            <a:r>
              <a:rPr lang="fr-FR" sz="4000" dirty="0">
                <a:latin typeface="Arial Narrow" panose="020B0606020202030204" pitchFamily="34" charset="0"/>
              </a:rPr>
              <a:t>pour les élémentaires</a:t>
            </a:r>
          </a:p>
        </p:txBody>
      </p:sp>
    </p:spTree>
    <p:extLst>
      <p:ext uri="{BB962C8B-B14F-4D97-AF65-F5344CB8AC3E}">
        <p14:creationId xmlns:p14="http://schemas.microsoft.com/office/powerpoint/2010/main" val="20344532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a:latin typeface="Arial Narrow" panose="020B0606020202030204" pitchFamily="34" charset="0"/>
              </a:rPr>
              <a:t>Imagiers mobilité </a:t>
            </a:r>
            <a:br>
              <a:rPr lang="fr-FR" sz="3600" b="1" dirty="0">
                <a:latin typeface="Arial Narrow" panose="020B0606020202030204" pitchFamily="34" charset="0"/>
              </a:rPr>
            </a:br>
            <a:r>
              <a:rPr lang="fr-FR" sz="2800" b="1" dirty="0">
                <a:latin typeface="Arial Narrow" panose="020B0606020202030204" pitchFamily="34" charset="0"/>
              </a:rPr>
              <a:t>cycle 2 (CP-CE2) et cycle 3 (CM1 &gt; 6</a:t>
            </a:r>
            <a:r>
              <a:rPr lang="fr-FR" sz="2800" b="1" baseline="30000" dirty="0">
                <a:latin typeface="Arial Narrow" panose="020B0606020202030204" pitchFamily="34" charset="0"/>
              </a:rPr>
              <a:t>ème</a:t>
            </a:r>
            <a:r>
              <a:rPr lang="fr-FR" sz="2800" b="1" dirty="0">
                <a:latin typeface="Arial Narrow" panose="020B0606020202030204" pitchFamily="34" charset="0"/>
              </a:rPr>
              <a:t>)</a:t>
            </a:r>
          </a:p>
        </p:txBody>
      </p:sp>
      <p:sp>
        <p:nvSpPr>
          <p:cNvPr id="4" name="Rectangle 3"/>
          <p:cNvSpPr/>
          <p:nvPr/>
        </p:nvSpPr>
        <p:spPr>
          <a:xfrm>
            <a:off x="681037" y="1690690"/>
            <a:ext cx="8543925" cy="3816429"/>
          </a:xfrm>
          <a:prstGeom prst="rect">
            <a:avLst/>
          </a:prstGeom>
        </p:spPr>
        <p:txBody>
          <a:bodyPr wrap="square">
            <a:spAutoFit/>
          </a:bodyPr>
          <a:lstStyle/>
          <a:p>
            <a:r>
              <a:rPr lang="fr-FR" sz="2000" b="1" dirty="0">
                <a:latin typeface="Arial Narrow" panose="020B0606020202030204" pitchFamily="34" charset="0"/>
              </a:rPr>
              <a:t>Objectifs</a:t>
            </a:r>
          </a:p>
          <a:p>
            <a:r>
              <a:rPr lang="fr-FR" dirty="0">
                <a:latin typeface="Arial Narrow" panose="020B0606020202030204" pitchFamily="34" charset="0"/>
              </a:rPr>
              <a:t>L’imagier et le pendu de la Renaissance Écologique offre une opportunité d'enrichir son lexique sur les transports tout en explorant la diversité des moyens de transport, des infrastructures qu’ils utilisent, les interdépendances avec les activités (école, commerces…), décrire les énergies utilisées.</a:t>
            </a:r>
          </a:p>
          <a:p>
            <a:r>
              <a:rPr lang="fr-FR" dirty="0">
                <a:latin typeface="Arial Narrow" panose="020B0606020202030204" pitchFamily="34" charset="0"/>
              </a:rPr>
              <a:t>Cette activité permet aussi de « Questionner nos manières de se déplacer». Elle fournit une occasion de les décrire, de les comparer, et de commencer à manipuler, à l’oral comme à l’écrit, des formes d’expression et un lexique spécifique. </a:t>
            </a:r>
          </a:p>
          <a:p>
            <a:endParaRPr lang="fr-FR" dirty="0">
              <a:latin typeface="Arial Narrow" panose="020B0606020202030204" pitchFamily="34" charset="0"/>
            </a:endParaRPr>
          </a:p>
          <a:p>
            <a:endParaRPr lang="fr-FR" dirty="0">
              <a:latin typeface="Arial Narrow" panose="020B0606020202030204" pitchFamily="34" charset="0"/>
            </a:endParaRPr>
          </a:p>
          <a:p>
            <a:r>
              <a:rPr lang="fr-FR" sz="2000" b="1" dirty="0">
                <a:latin typeface="Arial Narrow" panose="020B0606020202030204" pitchFamily="34" charset="0"/>
              </a:rPr>
              <a:t>Réponses pendues : </a:t>
            </a:r>
            <a:r>
              <a:rPr lang="fr-FR" sz="2000" dirty="0">
                <a:latin typeface="Arial Narrow" panose="020B0606020202030204" pitchFamily="34" charset="0"/>
              </a:rPr>
              <a:t>arrêt de bus, vélo cargo, marche à pied, camion, trottinette, </a:t>
            </a:r>
            <a:br>
              <a:rPr lang="fr-FR" sz="2000" dirty="0">
                <a:latin typeface="Arial Narrow" panose="020B0606020202030204" pitchFamily="34" charset="0"/>
              </a:rPr>
            </a:br>
            <a:r>
              <a:rPr lang="fr-FR" sz="2000" dirty="0">
                <a:latin typeface="Arial Narrow" panose="020B0606020202030204" pitchFamily="34" charset="0"/>
              </a:rPr>
              <a:t>train de voyageurs, covoiturage, piste cyclable, train de marchandises, voiture électrique, remorque, autocar, train à grande vitesse, cargo, fauteuil roulant, randonnée</a:t>
            </a:r>
          </a:p>
        </p:txBody>
      </p:sp>
    </p:spTree>
    <p:extLst>
      <p:ext uri="{BB962C8B-B14F-4D97-AF65-F5344CB8AC3E}">
        <p14:creationId xmlns:p14="http://schemas.microsoft.com/office/powerpoint/2010/main" val="2080347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chemeClr val="accent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4000" dirty="0">
                <a:latin typeface="Arial Narrow" panose="020B0606020202030204" pitchFamily="34" charset="0"/>
              </a:rPr>
              <a:t>Propositions de déroulés pour </a:t>
            </a:r>
          </a:p>
          <a:p>
            <a:pPr algn="ctr"/>
            <a:r>
              <a:rPr lang="fr-FR" sz="4000" dirty="0">
                <a:latin typeface="Arial Narrow" panose="020B0606020202030204" pitchFamily="34" charset="0"/>
              </a:rPr>
              <a:t>les maternelles et les élémentaires</a:t>
            </a:r>
          </a:p>
        </p:txBody>
      </p:sp>
    </p:spTree>
    <p:extLst>
      <p:ext uri="{BB962C8B-B14F-4D97-AF65-F5344CB8AC3E}">
        <p14:creationId xmlns:p14="http://schemas.microsoft.com/office/powerpoint/2010/main" val="20763001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362568" y="3270392"/>
            <a:ext cx="2348663" cy="4451536"/>
          </a:xfrm>
          <a:prstGeom prst="rect">
            <a:avLst/>
          </a:prstGeom>
        </p:spPr>
      </p:pic>
      <p:pic>
        <p:nvPicPr>
          <p:cNvPr id="16" name="Imag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1144" y="551515"/>
            <a:ext cx="3413201" cy="2794395"/>
          </a:xfrm>
          <a:prstGeom prst="rect">
            <a:avLst/>
          </a:prstGeom>
        </p:spPr>
      </p:pic>
      <p:pic>
        <p:nvPicPr>
          <p:cNvPr id="1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397" y="25013"/>
            <a:ext cx="4446993" cy="3395231"/>
          </a:xfrm>
          <a:prstGeom prst="rect">
            <a:avLst/>
          </a:prstGeom>
        </p:spPr>
      </p:pic>
      <p:pic>
        <p:nvPicPr>
          <p:cNvPr id="2" name="Imag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362568" y="3270392"/>
            <a:ext cx="2348663" cy="4451536"/>
          </a:xfrm>
          <a:prstGeom prst="rect">
            <a:avLst/>
          </a:prstGeom>
        </p:spPr>
      </p:pic>
      <p:pic>
        <p:nvPicPr>
          <p:cNvPr id="3" name="Imag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1144" y="551515"/>
            <a:ext cx="3413201" cy="2794395"/>
          </a:xfrm>
          <a:prstGeom prst="rect">
            <a:avLst/>
          </a:prstGeom>
        </p:spPr>
      </p:pic>
      <p:pic>
        <p:nvPicPr>
          <p:cNvPr id="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397" y="25013"/>
            <a:ext cx="4446993" cy="3395231"/>
          </a:xfrm>
          <a:prstGeom prst="rect">
            <a:avLst/>
          </a:prstGeom>
        </p:spPr>
      </p:pic>
      <p:sp>
        <p:nvSpPr>
          <p:cNvPr id="11" name="ZoneTexte 10"/>
          <p:cNvSpPr txBox="1"/>
          <p:nvPr/>
        </p:nvSpPr>
        <p:spPr>
          <a:xfrm>
            <a:off x="1128502" y="118126"/>
            <a:ext cx="2888932" cy="475836"/>
          </a:xfrm>
          <a:prstGeom prst="rect">
            <a:avLst/>
          </a:prstGeom>
          <a:solidFill>
            <a:schemeClr val="bg2"/>
          </a:solidFill>
        </p:spPr>
        <p:txBody>
          <a:bodyPr wrap="none" rtlCol="0">
            <a:spAutoFit/>
          </a:bodyPr>
          <a:lstStyle/>
          <a:p>
            <a:r>
              <a:rPr lang="fr-FR" sz="2492" b="1" dirty="0"/>
              <a:t>A _ _ _ _    _ _    _ _ _</a:t>
            </a:r>
          </a:p>
        </p:txBody>
      </p:sp>
      <p:sp>
        <p:nvSpPr>
          <p:cNvPr id="12" name="ZoneTexte 11"/>
          <p:cNvSpPr txBox="1"/>
          <p:nvPr/>
        </p:nvSpPr>
        <p:spPr>
          <a:xfrm rot="5400000">
            <a:off x="1426447" y="3856496"/>
            <a:ext cx="1617751" cy="859338"/>
          </a:xfrm>
          <a:prstGeom prst="rect">
            <a:avLst/>
          </a:prstGeom>
          <a:solidFill>
            <a:schemeClr val="bg2"/>
          </a:solidFill>
        </p:spPr>
        <p:txBody>
          <a:bodyPr wrap="none" rtlCol="0">
            <a:spAutoFit/>
          </a:bodyPr>
          <a:lstStyle/>
          <a:p>
            <a:r>
              <a:rPr lang="fr-FR" sz="2492" b="1" dirty="0"/>
              <a:t>M _ _ _ _ _</a:t>
            </a:r>
          </a:p>
          <a:p>
            <a:r>
              <a:rPr lang="fr-FR" sz="2492" b="1" dirty="0"/>
              <a:t> _    _ _ _ _</a:t>
            </a:r>
          </a:p>
        </p:txBody>
      </p:sp>
      <p:sp>
        <p:nvSpPr>
          <p:cNvPr id="13" name="ZoneTexte 12"/>
          <p:cNvSpPr txBox="1"/>
          <p:nvPr/>
        </p:nvSpPr>
        <p:spPr>
          <a:xfrm>
            <a:off x="5275569" y="464412"/>
            <a:ext cx="2436886" cy="475836"/>
          </a:xfrm>
          <a:prstGeom prst="rect">
            <a:avLst/>
          </a:prstGeom>
          <a:solidFill>
            <a:schemeClr val="bg2"/>
          </a:solidFill>
        </p:spPr>
        <p:txBody>
          <a:bodyPr wrap="none" rtlCol="0">
            <a:spAutoFit/>
          </a:bodyPr>
          <a:lstStyle/>
          <a:p>
            <a:r>
              <a:rPr lang="fr-FR" sz="2492" b="1" dirty="0"/>
              <a:t>V _ _ _    _ _ _ _ _</a:t>
            </a:r>
          </a:p>
        </p:txBody>
      </p:sp>
      <p:sp>
        <p:nvSpPr>
          <p:cNvPr id="14" name="ZoneTexte 13"/>
          <p:cNvSpPr txBox="1"/>
          <p:nvPr/>
        </p:nvSpPr>
        <p:spPr>
          <a:xfrm>
            <a:off x="6535537" y="3673657"/>
            <a:ext cx="1508746" cy="475836"/>
          </a:xfrm>
          <a:prstGeom prst="rect">
            <a:avLst/>
          </a:prstGeom>
          <a:solidFill>
            <a:schemeClr val="bg2"/>
          </a:solidFill>
        </p:spPr>
        <p:txBody>
          <a:bodyPr wrap="none" rtlCol="0">
            <a:spAutoFit/>
          </a:bodyPr>
          <a:lstStyle/>
          <a:p>
            <a:r>
              <a:rPr lang="fr-FR" sz="2492" b="1" dirty="0"/>
              <a:t>C _ _ _ _ _</a:t>
            </a:r>
          </a:p>
        </p:txBody>
      </p:sp>
      <p:pic>
        <p:nvPicPr>
          <p:cNvPr id="4" name="Imag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84454" y="4477240"/>
            <a:ext cx="3866580" cy="1916478"/>
          </a:xfrm>
          <a:prstGeom prst="rect">
            <a:avLst/>
          </a:prstGeom>
        </p:spPr>
      </p:pic>
      <p:pic>
        <p:nvPicPr>
          <p:cNvPr id="6" name="Imag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84454" y="4477240"/>
            <a:ext cx="3866580" cy="1916478"/>
          </a:xfrm>
          <a:prstGeom prst="rect">
            <a:avLst/>
          </a:prstGeom>
        </p:spPr>
      </p:pic>
      <p:cxnSp>
        <p:nvCxnSpPr>
          <p:cNvPr id="18" name="Connecteur droit 17"/>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5817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781873" y="1701529"/>
            <a:ext cx="3648974" cy="646331"/>
          </a:xfrm>
          <a:prstGeom prst="rect">
            <a:avLst/>
          </a:prstGeom>
          <a:noFill/>
        </p:spPr>
        <p:txBody>
          <a:bodyPr wrap="square" rtlCol="0">
            <a:spAutoFit/>
          </a:bodyPr>
          <a:lstStyle/>
          <a:p>
            <a:pPr algn="ctr"/>
            <a:r>
              <a:rPr lang="fr-FR" dirty="0"/>
              <a:t>Vélo qui permet </a:t>
            </a:r>
            <a:br>
              <a:rPr lang="fr-FR" dirty="0"/>
            </a:br>
            <a:r>
              <a:rPr lang="fr-FR" dirty="0"/>
              <a:t>de transporter des marchandises</a:t>
            </a:r>
          </a:p>
        </p:txBody>
      </p:sp>
      <p:sp>
        <p:nvSpPr>
          <p:cNvPr id="4" name="ZoneTexte 3"/>
          <p:cNvSpPr txBox="1"/>
          <p:nvPr/>
        </p:nvSpPr>
        <p:spPr>
          <a:xfrm>
            <a:off x="912503" y="4928400"/>
            <a:ext cx="3648974" cy="646331"/>
          </a:xfrm>
          <a:prstGeom prst="rect">
            <a:avLst/>
          </a:prstGeom>
          <a:noFill/>
        </p:spPr>
        <p:txBody>
          <a:bodyPr wrap="square" rtlCol="0">
            <a:spAutoFit/>
          </a:bodyPr>
          <a:lstStyle/>
          <a:p>
            <a:pPr algn="ctr"/>
            <a:r>
              <a:rPr lang="fr-FR" dirty="0"/>
              <a:t>Véhicule qui permet de transporter des marchandises</a:t>
            </a:r>
          </a:p>
        </p:txBody>
      </p:sp>
      <p:sp>
        <p:nvSpPr>
          <p:cNvPr id="5" name="ZoneTexte 4"/>
          <p:cNvSpPr txBox="1"/>
          <p:nvPr/>
        </p:nvSpPr>
        <p:spPr>
          <a:xfrm rot="5400000">
            <a:off x="5442096" y="4817867"/>
            <a:ext cx="3648974" cy="646331"/>
          </a:xfrm>
          <a:prstGeom prst="rect">
            <a:avLst/>
          </a:prstGeom>
          <a:noFill/>
        </p:spPr>
        <p:txBody>
          <a:bodyPr wrap="square" rtlCol="0">
            <a:spAutoFit/>
          </a:bodyPr>
          <a:lstStyle/>
          <a:p>
            <a:pPr algn="ctr"/>
            <a:r>
              <a:rPr lang="fr-FR" dirty="0"/>
              <a:t>Le moyen le plus simple </a:t>
            </a:r>
            <a:br>
              <a:rPr lang="fr-FR" dirty="0"/>
            </a:br>
            <a:r>
              <a:rPr lang="fr-FR" dirty="0"/>
              <a:t>pour se déplacer avec son corps</a:t>
            </a:r>
          </a:p>
        </p:txBody>
      </p:sp>
      <p:pic>
        <p:nvPicPr>
          <p:cNvPr id="6" name="Image 5"/>
          <p:cNvPicPr>
            <a:picLocks noChangeAspect="1"/>
          </p:cNvPicPr>
          <p:nvPr/>
        </p:nvPicPr>
        <p:blipFill>
          <a:blip r:embed="rId2"/>
          <a:stretch>
            <a:fillRect/>
          </a:stretch>
        </p:blipFill>
        <p:spPr>
          <a:xfrm>
            <a:off x="2256055" y="983143"/>
            <a:ext cx="700610" cy="694368"/>
          </a:xfrm>
          <a:prstGeom prst="rect">
            <a:avLst/>
          </a:prstGeom>
        </p:spPr>
      </p:pic>
      <p:pic>
        <p:nvPicPr>
          <p:cNvPr id="8" name="Image 7"/>
          <p:cNvPicPr>
            <a:picLocks noChangeAspect="1"/>
          </p:cNvPicPr>
          <p:nvPr/>
        </p:nvPicPr>
        <p:blipFill>
          <a:blip r:embed="rId2"/>
          <a:stretch>
            <a:fillRect/>
          </a:stretch>
        </p:blipFill>
        <p:spPr>
          <a:xfrm>
            <a:off x="2256055" y="4133548"/>
            <a:ext cx="700610" cy="694368"/>
          </a:xfrm>
          <a:prstGeom prst="rect">
            <a:avLst/>
          </a:prstGeom>
        </p:spPr>
      </p:pic>
      <p:pic>
        <p:nvPicPr>
          <p:cNvPr id="9" name="Image 8"/>
          <p:cNvPicPr>
            <a:picLocks noChangeAspect="1"/>
          </p:cNvPicPr>
          <p:nvPr/>
        </p:nvPicPr>
        <p:blipFill>
          <a:blip r:embed="rId2"/>
          <a:stretch>
            <a:fillRect/>
          </a:stretch>
        </p:blipFill>
        <p:spPr>
          <a:xfrm rot="5400000">
            <a:off x="7763693" y="4716352"/>
            <a:ext cx="700610" cy="694368"/>
          </a:xfrm>
          <a:prstGeom prst="rect">
            <a:avLst/>
          </a:prstGeom>
        </p:spPr>
      </p:pic>
      <p:sp>
        <p:nvSpPr>
          <p:cNvPr id="10" name="ZoneTexte 9"/>
          <p:cNvSpPr txBox="1"/>
          <p:nvPr/>
        </p:nvSpPr>
        <p:spPr>
          <a:xfrm>
            <a:off x="5955687" y="1786426"/>
            <a:ext cx="2915401" cy="646331"/>
          </a:xfrm>
          <a:prstGeom prst="rect">
            <a:avLst/>
          </a:prstGeom>
          <a:noFill/>
        </p:spPr>
        <p:txBody>
          <a:bodyPr wrap="square" rtlCol="0">
            <a:spAutoFit/>
          </a:bodyPr>
          <a:lstStyle/>
          <a:p>
            <a:pPr algn="ctr"/>
            <a:r>
              <a:rPr lang="fr-FR" dirty="0"/>
              <a:t>Endroit où on attend</a:t>
            </a:r>
          </a:p>
          <a:p>
            <a:pPr algn="ctr"/>
            <a:r>
              <a:rPr lang="fr-FR" dirty="0"/>
              <a:t>l’arrivée du bus</a:t>
            </a:r>
          </a:p>
        </p:txBody>
      </p:sp>
      <p:pic>
        <p:nvPicPr>
          <p:cNvPr id="11" name="Image 10"/>
          <p:cNvPicPr>
            <a:picLocks noChangeAspect="1"/>
          </p:cNvPicPr>
          <p:nvPr/>
        </p:nvPicPr>
        <p:blipFill>
          <a:blip r:embed="rId2"/>
          <a:stretch>
            <a:fillRect/>
          </a:stretch>
        </p:blipFill>
        <p:spPr>
          <a:xfrm>
            <a:off x="7090222" y="995377"/>
            <a:ext cx="700610" cy="694368"/>
          </a:xfrm>
          <a:prstGeom prst="rect">
            <a:avLst/>
          </a:prstGeom>
        </p:spPr>
      </p:pic>
    </p:spTree>
    <p:extLst>
      <p:ext uri="{BB962C8B-B14F-4D97-AF65-F5344CB8AC3E}">
        <p14:creationId xmlns:p14="http://schemas.microsoft.com/office/powerpoint/2010/main" val="25179939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6889" y="3651811"/>
            <a:ext cx="4884334" cy="3052709"/>
          </a:xfrm>
          <a:prstGeom prst="rect">
            <a:avLst/>
          </a:prstGeom>
        </p:spPr>
      </p:pic>
      <p:pic>
        <p:nvPicPr>
          <p:cNvPr id="12" name="Imag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243" y="3659821"/>
            <a:ext cx="4848700" cy="3030438"/>
          </a:xfrm>
          <a:prstGeom prst="rect">
            <a:avLst/>
          </a:prstGeo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6980" y="356132"/>
            <a:ext cx="4871984" cy="3044990"/>
          </a:xfrm>
          <a:prstGeom prst="rect">
            <a:avLst/>
          </a:prstGeom>
        </p:spPr>
      </p:pic>
      <p:pic>
        <p:nvPicPr>
          <p:cNvPr id="11" name="Imag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9781" y="706055"/>
            <a:ext cx="3967329" cy="2479581"/>
          </a:xfrm>
          <a:prstGeom prst="rect">
            <a:avLst/>
          </a:prstGeom>
        </p:spPr>
      </p:pic>
      <p:pic>
        <p:nvPicPr>
          <p:cNvPr id="5"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6889" y="3651811"/>
            <a:ext cx="4884334" cy="3052709"/>
          </a:xfrm>
          <a:prstGeom prst="rect">
            <a:avLst/>
          </a:prstGeom>
        </p:spPr>
      </p:pic>
      <p:pic>
        <p:nvPicPr>
          <p:cNvPr id="6" name="Imag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243" y="3659821"/>
            <a:ext cx="4848700" cy="3030438"/>
          </a:xfrm>
          <a:prstGeom prst="rect">
            <a:avLst/>
          </a:prstGeom>
        </p:spPr>
      </p:pic>
      <p:pic>
        <p:nvPicPr>
          <p:cNvPr id="7"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6980" y="356132"/>
            <a:ext cx="4871984" cy="3044990"/>
          </a:xfrm>
          <a:prstGeom prst="rect">
            <a:avLst/>
          </a:prstGeom>
        </p:spPr>
      </p:pic>
      <p:pic>
        <p:nvPicPr>
          <p:cNvPr id="9" name="Imag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9781" y="706055"/>
            <a:ext cx="3967329" cy="2479581"/>
          </a:xfrm>
          <a:prstGeom prst="rect">
            <a:avLst/>
          </a:prstGeom>
        </p:spPr>
      </p:pic>
      <p:sp>
        <p:nvSpPr>
          <p:cNvPr id="3" name="ZoneTexte 2"/>
          <p:cNvSpPr txBox="1"/>
          <p:nvPr/>
        </p:nvSpPr>
        <p:spPr>
          <a:xfrm>
            <a:off x="963288" y="202403"/>
            <a:ext cx="2651688" cy="475836"/>
          </a:xfrm>
          <a:prstGeom prst="rect">
            <a:avLst/>
          </a:prstGeom>
          <a:solidFill>
            <a:schemeClr val="bg2"/>
          </a:solidFill>
        </p:spPr>
        <p:txBody>
          <a:bodyPr wrap="none" rtlCol="0">
            <a:spAutoFit/>
          </a:bodyPr>
          <a:lstStyle/>
          <a:p>
            <a:r>
              <a:rPr lang="fr-FR" sz="2492" b="1" dirty="0"/>
              <a:t>T _ _ _ _ _ _ _ _ _ _</a:t>
            </a:r>
          </a:p>
        </p:txBody>
      </p:sp>
      <p:sp>
        <p:nvSpPr>
          <p:cNvPr id="4" name="ZoneTexte 3"/>
          <p:cNvSpPr txBox="1"/>
          <p:nvPr/>
        </p:nvSpPr>
        <p:spPr>
          <a:xfrm>
            <a:off x="1317676" y="6100905"/>
            <a:ext cx="2662908" cy="475836"/>
          </a:xfrm>
          <a:prstGeom prst="rect">
            <a:avLst/>
          </a:prstGeom>
          <a:solidFill>
            <a:schemeClr val="bg2"/>
          </a:solidFill>
        </p:spPr>
        <p:txBody>
          <a:bodyPr wrap="none" rtlCol="0">
            <a:spAutoFit/>
          </a:bodyPr>
          <a:lstStyle/>
          <a:p>
            <a:r>
              <a:rPr lang="fr-FR" sz="2492" b="1" dirty="0"/>
              <a:t>C _ _ _ _ _ _ _ _ _ _</a:t>
            </a:r>
          </a:p>
        </p:txBody>
      </p:sp>
      <p:sp>
        <p:nvSpPr>
          <p:cNvPr id="8" name="ZoneTexte 7"/>
          <p:cNvSpPr txBox="1"/>
          <p:nvPr/>
        </p:nvSpPr>
        <p:spPr>
          <a:xfrm>
            <a:off x="5569818" y="140646"/>
            <a:ext cx="4238661" cy="475836"/>
          </a:xfrm>
          <a:prstGeom prst="rect">
            <a:avLst/>
          </a:prstGeom>
          <a:solidFill>
            <a:schemeClr val="bg2"/>
          </a:solidFill>
        </p:spPr>
        <p:txBody>
          <a:bodyPr wrap="none" rtlCol="0">
            <a:spAutoFit/>
          </a:bodyPr>
          <a:lstStyle/>
          <a:p>
            <a:r>
              <a:rPr lang="fr-FR" sz="2492" b="1" dirty="0"/>
              <a:t>T _ _ _ _    _ _    _ _ _ _ _ _ _ _ _</a:t>
            </a:r>
          </a:p>
        </p:txBody>
      </p:sp>
      <p:sp>
        <p:nvSpPr>
          <p:cNvPr id="10" name="ZoneTexte 9"/>
          <p:cNvSpPr txBox="1"/>
          <p:nvPr/>
        </p:nvSpPr>
        <p:spPr>
          <a:xfrm>
            <a:off x="5788550" y="5862987"/>
            <a:ext cx="3340979" cy="475836"/>
          </a:xfrm>
          <a:prstGeom prst="rect">
            <a:avLst/>
          </a:prstGeom>
          <a:solidFill>
            <a:schemeClr val="bg2"/>
          </a:solidFill>
        </p:spPr>
        <p:txBody>
          <a:bodyPr wrap="none" rtlCol="0">
            <a:spAutoFit/>
          </a:bodyPr>
          <a:lstStyle/>
          <a:p>
            <a:r>
              <a:rPr lang="fr-FR" sz="2492" b="1" dirty="0"/>
              <a:t>P _ _ _ _    _ _ _ _ _ _ _ _</a:t>
            </a:r>
          </a:p>
        </p:txBody>
      </p:sp>
      <p:cxnSp>
        <p:nvCxnSpPr>
          <p:cNvPr id="14" name="Connecteur droit 13"/>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24833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621101" y="1746753"/>
            <a:ext cx="3648974" cy="646331"/>
          </a:xfrm>
          <a:prstGeom prst="rect">
            <a:avLst/>
          </a:prstGeom>
          <a:noFill/>
        </p:spPr>
        <p:txBody>
          <a:bodyPr wrap="square" rtlCol="0">
            <a:spAutoFit/>
          </a:bodyPr>
          <a:lstStyle/>
          <a:p>
            <a:pPr algn="ctr"/>
            <a:r>
              <a:rPr lang="fr-FR" dirty="0"/>
              <a:t>Moyen de transport sur des rails </a:t>
            </a:r>
            <a:br>
              <a:rPr lang="fr-FR" dirty="0"/>
            </a:br>
            <a:r>
              <a:rPr lang="fr-FR" dirty="0"/>
              <a:t>qui transporte ….</a:t>
            </a:r>
          </a:p>
        </p:txBody>
      </p:sp>
      <p:sp>
        <p:nvSpPr>
          <p:cNvPr id="3" name="ZoneTexte 2"/>
          <p:cNvSpPr txBox="1"/>
          <p:nvPr/>
        </p:nvSpPr>
        <p:spPr>
          <a:xfrm>
            <a:off x="5726942" y="1766165"/>
            <a:ext cx="3375310" cy="646331"/>
          </a:xfrm>
          <a:prstGeom prst="rect">
            <a:avLst/>
          </a:prstGeom>
          <a:noFill/>
        </p:spPr>
        <p:txBody>
          <a:bodyPr wrap="square" rtlCol="0">
            <a:spAutoFit/>
          </a:bodyPr>
          <a:lstStyle/>
          <a:p>
            <a:pPr algn="ctr"/>
            <a:r>
              <a:rPr lang="fr-FR" dirty="0"/>
              <a:t>On peut facilement la plier et cela permet d’aller plus vite qu’à pied</a:t>
            </a:r>
          </a:p>
        </p:txBody>
      </p:sp>
      <p:sp>
        <p:nvSpPr>
          <p:cNvPr id="4" name="ZoneTexte 3"/>
          <p:cNvSpPr txBox="1"/>
          <p:nvPr/>
        </p:nvSpPr>
        <p:spPr>
          <a:xfrm>
            <a:off x="5612918" y="5034566"/>
            <a:ext cx="3648974" cy="646331"/>
          </a:xfrm>
          <a:prstGeom prst="rect">
            <a:avLst/>
          </a:prstGeom>
          <a:noFill/>
        </p:spPr>
        <p:txBody>
          <a:bodyPr wrap="square" rtlCol="0">
            <a:spAutoFit/>
          </a:bodyPr>
          <a:lstStyle/>
          <a:p>
            <a:pPr algn="ctr"/>
            <a:r>
              <a:rPr lang="fr-FR" dirty="0"/>
              <a:t>Partage d’une voiture à plusieurs personnes qui vont au même endroit</a:t>
            </a:r>
          </a:p>
        </p:txBody>
      </p:sp>
      <p:sp>
        <p:nvSpPr>
          <p:cNvPr id="5" name="ZoneTexte 4"/>
          <p:cNvSpPr txBox="1"/>
          <p:nvPr/>
        </p:nvSpPr>
        <p:spPr>
          <a:xfrm>
            <a:off x="621101" y="5034565"/>
            <a:ext cx="3648974" cy="646331"/>
          </a:xfrm>
          <a:prstGeom prst="rect">
            <a:avLst/>
          </a:prstGeom>
          <a:noFill/>
        </p:spPr>
        <p:txBody>
          <a:bodyPr wrap="square" rtlCol="0">
            <a:spAutoFit/>
          </a:bodyPr>
          <a:lstStyle/>
          <a:p>
            <a:pPr algn="ctr"/>
            <a:r>
              <a:rPr lang="fr-FR" dirty="0"/>
              <a:t>Qu’est-ce que les vélos empruntent pour se déplacer ?</a:t>
            </a:r>
          </a:p>
        </p:txBody>
      </p:sp>
      <p:pic>
        <p:nvPicPr>
          <p:cNvPr id="6" name="Image 5"/>
          <p:cNvPicPr>
            <a:picLocks noChangeAspect="1"/>
          </p:cNvPicPr>
          <p:nvPr/>
        </p:nvPicPr>
        <p:blipFill>
          <a:blip r:embed="rId2"/>
          <a:stretch>
            <a:fillRect/>
          </a:stretch>
        </p:blipFill>
        <p:spPr>
          <a:xfrm>
            <a:off x="2095281" y="969836"/>
            <a:ext cx="700610" cy="694368"/>
          </a:xfrm>
          <a:prstGeom prst="rect">
            <a:avLst/>
          </a:prstGeom>
        </p:spPr>
      </p:pic>
      <p:pic>
        <p:nvPicPr>
          <p:cNvPr id="7" name="Image 6"/>
          <p:cNvPicPr>
            <a:picLocks noChangeAspect="1"/>
          </p:cNvPicPr>
          <p:nvPr/>
        </p:nvPicPr>
        <p:blipFill>
          <a:blip r:embed="rId2"/>
          <a:stretch>
            <a:fillRect/>
          </a:stretch>
        </p:blipFill>
        <p:spPr>
          <a:xfrm>
            <a:off x="7064292" y="969836"/>
            <a:ext cx="700610" cy="694368"/>
          </a:xfrm>
          <a:prstGeom prst="rect">
            <a:avLst/>
          </a:prstGeom>
        </p:spPr>
      </p:pic>
      <p:pic>
        <p:nvPicPr>
          <p:cNvPr id="8" name="Image 7"/>
          <p:cNvPicPr>
            <a:picLocks noChangeAspect="1"/>
          </p:cNvPicPr>
          <p:nvPr/>
        </p:nvPicPr>
        <p:blipFill>
          <a:blip r:embed="rId2"/>
          <a:stretch>
            <a:fillRect/>
          </a:stretch>
        </p:blipFill>
        <p:spPr>
          <a:xfrm>
            <a:off x="2095281" y="4238237"/>
            <a:ext cx="700610" cy="694368"/>
          </a:xfrm>
          <a:prstGeom prst="rect">
            <a:avLst/>
          </a:prstGeom>
        </p:spPr>
      </p:pic>
      <p:pic>
        <p:nvPicPr>
          <p:cNvPr id="9" name="Image 8"/>
          <p:cNvPicPr>
            <a:picLocks noChangeAspect="1"/>
          </p:cNvPicPr>
          <p:nvPr/>
        </p:nvPicPr>
        <p:blipFill>
          <a:blip r:embed="rId2"/>
          <a:stretch>
            <a:fillRect/>
          </a:stretch>
        </p:blipFill>
        <p:spPr>
          <a:xfrm>
            <a:off x="7064292" y="4238237"/>
            <a:ext cx="700610" cy="694368"/>
          </a:xfrm>
          <a:prstGeom prst="rect">
            <a:avLst/>
          </a:prstGeom>
        </p:spPr>
      </p:pic>
    </p:spTree>
    <p:extLst>
      <p:ext uri="{BB962C8B-B14F-4D97-AF65-F5344CB8AC3E}">
        <p14:creationId xmlns:p14="http://schemas.microsoft.com/office/powerpoint/2010/main" val="18142256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30503"/>
            <a:ext cx="4923869" cy="3077418"/>
          </a:xfrm>
          <a:prstGeom prst="rect">
            <a:avLst/>
          </a:prstGeom>
        </p:spPr>
      </p:pic>
      <p:pic>
        <p:nvPicPr>
          <p:cNvPr id="14"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0815" y="249006"/>
            <a:ext cx="4935185" cy="3084491"/>
          </a:xfrm>
          <a:prstGeom prst="rect">
            <a:avLst/>
          </a:prstGeom>
        </p:spPr>
      </p:pic>
      <p:pic>
        <p:nvPicPr>
          <p:cNvPr id="11" name="Imag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70815" y="3630503"/>
            <a:ext cx="4935185" cy="3084491"/>
          </a:xfrm>
          <a:prstGeom prst="rect">
            <a:avLst/>
          </a:prstGeom>
        </p:spPr>
      </p:pic>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44" y="249006"/>
            <a:ext cx="4876925" cy="3048078"/>
          </a:xfrm>
          <a:prstGeom prst="rect">
            <a:avLst/>
          </a:prstGeom>
        </p:spPr>
      </p:pic>
      <p:pic>
        <p:nvPicPr>
          <p:cNvPr id="2"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30503"/>
            <a:ext cx="4923869" cy="3077418"/>
          </a:xfrm>
          <a:prstGeom prst="rect">
            <a:avLst/>
          </a:prstGeom>
        </p:spPr>
      </p:pic>
      <p:pic>
        <p:nvPicPr>
          <p:cNvPr id="4"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0815" y="249006"/>
            <a:ext cx="4935185" cy="3084491"/>
          </a:xfrm>
          <a:prstGeom prst="rect">
            <a:avLst/>
          </a:prstGeom>
        </p:spPr>
      </p:pic>
      <p:pic>
        <p:nvPicPr>
          <p:cNvPr id="5" name="Imag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70815" y="3630503"/>
            <a:ext cx="4935185" cy="3084491"/>
          </a:xfrm>
          <a:prstGeom prst="rect">
            <a:avLst/>
          </a:prstGeom>
        </p:spPr>
      </p:pic>
      <p:pic>
        <p:nvPicPr>
          <p:cNvPr id="6"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44" y="249006"/>
            <a:ext cx="4876925" cy="3048078"/>
          </a:xfrm>
          <a:prstGeom prst="rect">
            <a:avLst/>
          </a:prstGeom>
        </p:spPr>
      </p:pic>
      <p:sp>
        <p:nvSpPr>
          <p:cNvPr id="7" name="ZoneTexte 6"/>
          <p:cNvSpPr txBox="1"/>
          <p:nvPr/>
        </p:nvSpPr>
        <p:spPr>
          <a:xfrm>
            <a:off x="46944" y="249006"/>
            <a:ext cx="4818334" cy="475836"/>
          </a:xfrm>
          <a:prstGeom prst="rect">
            <a:avLst/>
          </a:prstGeom>
          <a:solidFill>
            <a:schemeClr val="bg2"/>
          </a:solidFill>
        </p:spPr>
        <p:txBody>
          <a:bodyPr wrap="square" rtlCol="0">
            <a:spAutoFit/>
          </a:bodyPr>
          <a:lstStyle/>
          <a:p>
            <a:r>
              <a:rPr lang="fr-FR" sz="2492" b="1" dirty="0"/>
              <a:t>T _ _ _ _    _ _   _ _ _ _ _ _ _ _ _ _ _ _</a:t>
            </a:r>
          </a:p>
        </p:txBody>
      </p:sp>
      <p:sp>
        <p:nvSpPr>
          <p:cNvPr id="9" name="ZoneTexte 8"/>
          <p:cNvSpPr txBox="1"/>
          <p:nvPr/>
        </p:nvSpPr>
        <p:spPr>
          <a:xfrm>
            <a:off x="5252552" y="254560"/>
            <a:ext cx="4371710" cy="475836"/>
          </a:xfrm>
          <a:prstGeom prst="rect">
            <a:avLst/>
          </a:prstGeom>
          <a:solidFill>
            <a:schemeClr val="bg2"/>
          </a:solidFill>
        </p:spPr>
        <p:txBody>
          <a:bodyPr wrap="none" rtlCol="0">
            <a:spAutoFit/>
          </a:bodyPr>
          <a:lstStyle/>
          <a:p>
            <a:r>
              <a:rPr lang="fr-FR" sz="2492" b="1" dirty="0"/>
              <a:t>V _ _ _ _ _ _    _ _ _ _ _ _ _ _ _ _</a:t>
            </a:r>
          </a:p>
        </p:txBody>
      </p:sp>
      <p:sp>
        <p:nvSpPr>
          <p:cNvPr id="10" name="ZoneTexte 9"/>
          <p:cNvSpPr txBox="1"/>
          <p:nvPr/>
        </p:nvSpPr>
        <p:spPr>
          <a:xfrm>
            <a:off x="2605121" y="6305233"/>
            <a:ext cx="1980029" cy="475836"/>
          </a:xfrm>
          <a:prstGeom prst="rect">
            <a:avLst/>
          </a:prstGeom>
          <a:solidFill>
            <a:schemeClr val="bg2"/>
          </a:solidFill>
        </p:spPr>
        <p:txBody>
          <a:bodyPr wrap="none" rtlCol="0">
            <a:spAutoFit/>
          </a:bodyPr>
          <a:lstStyle/>
          <a:p>
            <a:r>
              <a:rPr lang="fr-FR" sz="2492" b="1" dirty="0"/>
              <a:t>R _ _ _ _ _ _ _</a:t>
            </a:r>
          </a:p>
        </p:txBody>
      </p:sp>
      <p:sp>
        <p:nvSpPr>
          <p:cNvPr id="12" name="ZoneTexte 11"/>
          <p:cNvSpPr txBox="1"/>
          <p:nvPr/>
        </p:nvSpPr>
        <p:spPr>
          <a:xfrm>
            <a:off x="6531249" y="5742474"/>
            <a:ext cx="1763624" cy="475836"/>
          </a:xfrm>
          <a:prstGeom prst="rect">
            <a:avLst/>
          </a:prstGeom>
          <a:solidFill>
            <a:schemeClr val="bg2"/>
          </a:solidFill>
        </p:spPr>
        <p:txBody>
          <a:bodyPr wrap="none" rtlCol="0">
            <a:spAutoFit/>
          </a:bodyPr>
          <a:lstStyle/>
          <a:p>
            <a:r>
              <a:rPr lang="fr-FR" sz="2492" b="1" dirty="0"/>
              <a:t>A _ _ _ _ _ _</a:t>
            </a:r>
          </a:p>
        </p:txBody>
      </p:sp>
      <p:cxnSp>
        <p:nvCxnSpPr>
          <p:cNvPr id="15" name="Connecteur droit 14"/>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20722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740831" y="1664204"/>
            <a:ext cx="3648974" cy="646331"/>
          </a:xfrm>
          <a:prstGeom prst="rect">
            <a:avLst/>
          </a:prstGeom>
          <a:noFill/>
        </p:spPr>
        <p:txBody>
          <a:bodyPr wrap="square" rtlCol="0">
            <a:spAutoFit/>
          </a:bodyPr>
          <a:lstStyle/>
          <a:p>
            <a:pPr algn="ctr"/>
            <a:r>
              <a:rPr lang="fr-FR" dirty="0"/>
              <a:t>Moyen de transport sur des rails </a:t>
            </a:r>
            <a:br>
              <a:rPr lang="fr-FR" dirty="0"/>
            </a:br>
            <a:r>
              <a:rPr lang="fr-FR" dirty="0"/>
              <a:t>qui transporte ….</a:t>
            </a:r>
          </a:p>
        </p:txBody>
      </p:sp>
      <p:sp>
        <p:nvSpPr>
          <p:cNvPr id="3" name="ZoneTexte 2"/>
          <p:cNvSpPr txBox="1"/>
          <p:nvPr/>
        </p:nvSpPr>
        <p:spPr>
          <a:xfrm>
            <a:off x="1018032" y="1664204"/>
            <a:ext cx="2915401" cy="646331"/>
          </a:xfrm>
          <a:prstGeom prst="rect">
            <a:avLst/>
          </a:prstGeom>
          <a:noFill/>
        </p:spPr>
        <p:txBody>
          <a:bodyPr wrap="square" rtlCol="0">
            <a:spAutoFit/>
          </a:bodyPr>
          <a:lstStyle/>
          <a:p>
            <a:pPr algn="ctr"/>
            <a:r>
              <a:rPr lang="fr-FR" dirty="0"/>
              <a:t>Véhicule qui utilise un certain type d’énergie</a:t>
            </a:r>
          </a:p>
        </p:txBody>
      </p:sp>
      <p:sp>
        <p:nvSpPr>
          <p:cNvPr id="4" name="ZoneTexte 3"/>
          <p:cNvSpPr txBox="1"/>
          <p:nvPr/>
        </p:nvSpPr>
        <p:spPr>
          <a:xfrm>
            <a:off x="621100" y="4672638"/>
            <a:ext cx="3648974" cy="923330"/>
          </a:xfrm>
          <a:prstGeom prst="rect">
            <a:avLst/>
          </a:prstGeom>
          <a:noFill/>
        </p:spPr>
        <p:txBody>
          <a:bodyPr wrap="square" rtlCol="0">
            <a:spAutoFit/>
          </a:bodyPr>
          <a:lstStyle/>
          <a:p>
            <a:pPr algn="ctr"/>
            <a:r>
              <a:rPr lang="fr-FR" dirty="0"/>
              <a:t>Véhicule qui permet de transporter plein de personnes sur de longues distances</a:t>
            </a:r>
          </a:p>
        </p:txBody>
      </p:sp>
      <p:sp>
        <p:nvSpPr>
          <p:cNvPr id="5" name="ZoneTexte 4"/>
          <p:cNvSpPr txBox="1"/>
          <p:nvPr/>
        </p:nvSpPr>
        <p:spPr>
          <a:xfrm>
            <a:off x="5633048" y="4672638"/>
            <a:ext cx="3648974" cy="646331"/>
          </a:xfrm>
          <a:prstGeom prst="rect">
            <a:avLst/>
          </a:prstGeom>
          <a:noFill/>
        </p:spPr>
        <p:txBody>
          <a:bodyPr wrap="square" rtlCol="0">
            <a:spAutoFit/>
          </a:bodyPr>
          <a:lstStyle/>
          <a:p>
            <a:pPr algn="ctr"/>
            <a:r>
              <a:rPr lang="fr-FR" dirty="0"/>
              <a:t>Avec celle-ci pas de souci pour emmener ses légumes au marché</a:t>
            </a:r>
          </a:p>
        </p:txBody>
      </p:sp>
      <p:pic>
        <p:nvPicPr>
          <p:cNvPr id="6" name="Image 5"/>
          <p:cNvPicPr>
            <a:picLocks noChangeAspect="1"/>
          </p:cNvPicPr>
          <p:nvPr/>
        </p:nvPicPr>
        <p:blipFill>
          <a:blip r:embed="rId2"/>
          <a:stretch>
            <a:fillRect/>
          </a:stretch>
        </p:blipFill>
        <p:spPr>
          <a:xfrm>
            <a:off x="2095281" y="969836"/>
            <a:ext cx="700610" cy="694368"/>
          </a:xfrm>
          <a:prstGeom prst="rect">
            <a:avLst/>
          </a:prstGeom>
        </p:spPr>
      </p:pic>
      <p:pic>
        <p:nvPicPr>
          <p:cNvPr id="7" name="Image 6"/>
          <p:cNvPicPr>
            <a:picLocks noChangeAspect="1"/>
          </p:cNvPicPr>
          <p:nvPr/>
        </p:nvPicPr>
        <p:blipFill>
          <a:blip r:embed="rId2"/>
          <a:stretch>
            <a:fillRect/>
          </a:stretch>
        </p:blipFill>
        <p:spPr>
          <a:xfrm>
            <a:off x="7184868" y="969836"/>
            <a:ext cx="700610" cy="694368"/>
          </a:xfrm>
          <a:prstGeom prst="rect">
            <a:avLst/>
          </a:prstGeom>
        </p:spPr>
      </p:pic>
      <p:pic>
        <p:nvPicPr>
          <p:cNvPr id="8" name="Image 7"/>
          <p:cNvPicPr>
            <a:picLocks noChangeAspect="1"/>
          </p:cNvPicPr>
          <p:nvPr/>
        </p:nvPicPr>
        <p:blipFill>
          <a:blip r:embed="rId2"/>
          <a:stretch>
            <a:fillRect/>
          </a:stretch>
        </p:blipFill>
        <p:spPr>
          <a:xfrm>
            <a:off x="2095281" y="3978270"/>
            <a:ext cx="700610" cy="694368"/>
          </a:xfrm>
          <a:prstGeom prst="rect">
            <a:avLst/>
          </a:prstGeom>
        </p:spPr>
      </p:pic>
      <p:pic>
        <p:nvPicPr>
          <p:cNvPr id="9" name="Image 8"/>
          <p:cNvPicPr>
            <a:picLocks noChangeAspect="1"/>
          </p:cNvPicPr>
          <p:nvPr/>
        </p:nvPicPr>
        <p:blipFill>
          <a:blip r:embed="rId2"/>
          <a:stretch>
            <a:fillRect/>
          </a:stretch>
        </p:blipFill>
        <p:spPr>
          <a:xfrm>
            <a:off x="7184868" y="3978270"/>
            <a:ext cx="700610" cy="694368"/>
          </a:xfrm>
          <a:prstGeom prst="rect">
            <a:avLst/>
          </a:prstGeom>
        </p:spPr>
      </p:pic>
    </p:spTree>
    <p:extLst>
      <p:ext uri="{BB962C8B-B14F-4D97-AF65-F5344CB8AC3E}">
        <p14:creationId xmlns:p14="http://schemas.microsoft.com/office/powerpoint/2010/main" val="23200496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60355" y="3712093"/>
            <a:ext cx="4747778" cy="2967362"/>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456306"/>
            <a:ext cx="4896263" cy="3060164"/>
          </a:xfrm>
          <a:prstGeom prst="rect">
            <a:avLst/>
          </a:prstGeom>
        </p:spPr>
      </p:pic>
      <p:pic>
        <p:nvPicPr>
          <p:cNvPr id="21" name="Imag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13173" y="163743"/>
            <a:ext cx="4849328" cy="3030830"/>
          </a:xfrm>
          <a:prstGeom prst="rect">
            <a:avLst/>
          </a:prstGeom>
        </p:spPr>
      </p:pic>
      <p:pic>
        <p:nvPicPr>
          <p:cNvPr id="15" name="Imag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66689"/>
            <a:ext cx="4909501" cy="3068438"/>
          </a:xfrm>
          <a:prstGeom prst="rect">
            <a:avLst/>
          </a:prstGeom>
        </p:spPr>
      </p:pic>
      <p:sp>
        <p:nvSpPr>
          <p:cNvPr id="12" name="ZoneTexte 11"/>
          <p:cNvSpPr txBox="1"/>
          <p:nvPr/>
        </p:nvSpPr>
        <p:spPr>
          <a:xfrm>
            <a:off x="656211" y="2180386"/>
            <a:ext cx="3531736" cy="859338"/>
          </a:xfrm>
          <a:prstGeom prst="rect">
            <a:avLst/>
          </a:prstGeom>
          <a:solidFill>
            <a:schemeClr val="bg2"/>
          </a:solidFill>
        </p:spPr>
        <p:txBody>
          <a:bodyPr wrap="none" rtlCol="0">
            <a:spAutoFit/>
          </a:bodyPr>
          <a:lstStyle/>
          <a:p>
            <a:r>
              <a:rPr lang="fr-FR" sz="2492" b="1" dirty="0"/>
              <a:t>T _ _ _ _    _    _ _ _ _ _ _   </a:t>
            </a:r>
          </a:p>
          <a:p>
            <a:r>
              <a:rPr lang="fr-FR" sz="2492" b="1" dirty="0"/>
              <a:t>             _ _ _ _ _ _ _</a:t>
            </a:r>
          </a:p>
        </p:txBody>
      </p:sp>
      <p:sp>
        <p:nvSpPr>
          <p:cNvPr id="14" name="ZoneTexte 13"/>
          <p:cNvSpPr txBox="1"/>
          <p:nvPr/>
        </p:nvSpPr>
        <p:spPr>
          <a:xfrm>
            <a:off x="5531769" y="427490"/>
            <a:ext cx="1277914" cy="475836"/>
          </a:xfrm>
          <a:prstGeom prst="rect">
            <a:avLst/>
          </a:prstGeom>
          <a:solidFill>
            <a:schemeClr val="bg2"/>
          </a:solidFill>
        </p:spPr>
        <p:txBody>
          <a:bodyPr wrap="none" rtlCol="0">
            <a:spAutoFit/>
          </a:bodyPr>
          <a:lstStyle/>
          <a:p>
            <a:r>
              <a:rPr lang="fr-FR" sz="2492" b="1" dirty="0"/>
              <a:t>C _ _ _ _</a:t>
            </a:r>
          </a:p>
        </p:txBody>
      </p:sp>
      <p:sp>
        <p:nvSpPr>
          <p:cNvPr id="16" name="ZoneTexte 15"/>
          <p:cNvSpPr txBox="1"/>
          <p:nvPr/>
        </p:nvSpPr>
        <p:spPr>
          <a:xfrm>
            <a:off x="1057490" y="6203619"/>
            <a:ext cx="184731" cy="475836"/>
          </a:xfrm>
          <a:prstGeom prst="rect">
            <a:avLst/>
          </a:prstGeom>
          <a:solidFill>
            <a:schemeClr val="bg1"/>
          </a:solidFill>
        </p:spPr>
        <p:txBody>
          <a:bodyPr wrap="none" rtlCol="0">
            <a:spAutoFit/>
          </a:bodyPr>
          <a:lstStyle/>
          <a:p>
            <a:endParaRPr lang="fr-FR" sz="2492" b="1" dirty="0"/>
          </a:p>
        </p:txBody>
      </p:sp>
      <p:sp>
        <p:nvSpPr>
          <p:cNvPr id="18" name="ZoneTexte 17"/>
          <p:cNvSpPr txBox="1"/>
          <p:nvPr/>
        </p:nvSpPr>
        <p:spPr>
          <a:xfrm>
            <a:off x="6364881" y="3638614"/>
            <a:ext cx="2210862" cy="475836"/>
          </a:xfrm>
          <a:prstGeom prst="rect">
            <a:avLst/>
          </a:prstGeom>
          <a:solidFill>
            <a:schemeClr val="bg2"/>
          </a:solidFill>
        </p:spPr>
        <p:txBody>
          <a:bodyPr wrap="none" rtlCol="0">
            <a:spAutoFit/>
          </a:bodyPr>
          <a:lstStyle/>
          <a:p>
            <a:r>
              <a:rPr lang="fr-FR" sz="2492" b="1" dirty="0"/>
              <a:t>R _ _ _ _ _ _ _ _</a:t>
            </a:r>
          </a:p>
        </p:txBody>
      </p:sp>
      <p:sp>
        <p:nvSpPr>
          <p:cNvPr id="20" name="ZoneTexte 19"/>
          <p:cNvSpPr txBox="1"/>
          <p:nvPr/>
        </p:nvSpPr>
        <p:spPr>
          <a:xfrm>
            <a:off x="545413" y="6303070"/>
            <a:ext cx="3818674" cy="475836"/>
          </a:xfrm>
          <a:prstGeom prst="rect">
            <a:avLst/>
          </a:prstGeom>
          <a:solidFill>
            <a:schemeClr val="bg2"/>
          </a:solidFill>
        </p:spPr>
        <p:txBody>
          <a:bodyPr wrap="none" rtlCol="0">
            <a:spAutoFit/>
          </a:bodyPr>
          <a:lstStyle/>
          <a:p>
            <a:r>
              <a:rPr lang="fr-FR" sz="2492" b="1" dirty="0"/>
              <a:t>F _ _ _ _ _ _ _    _ _ _ _ _ _ _</a:t>
            </a:r>
          </a:p>
        </p:txBody>
      </p:sp>
      <p:cxnSp>
        <p:nvCxnSpPr>
          <p:cNvPr id="5" name="Connecteur droit 4"/>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03238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720735" y="1664204"/>
            <a:ext cx="3648974" cy="646331"/>
          </a:xfrm>
          <a:prstGeom prst="rect">
            <a:avLst/>
          </a:prstGeom>
          <a:noFill/>
        </p:spPr>
        <p:txBody>
          <a:bodyPr wrap="square" rtlCol="0">
            <a:spAutoFit/>
          </a:bodyPr>
          <a:lstStyle/>
          <a:p>
            <a:pPr algn="ctr"/>
            <a:r>
              <a:rPr lang="fr-FR" dirty="0"/>
              <a:t>Véhicule sur des rails qui permet d’aller très vite</a:t>
            </a:r>
          </a:p>
        </p:txBody>
      </p:sp>
      <p:sp>
        <p:nvSpPr>
          <p:cNvPr id="3" name="ZoneTexte 2"/>
          <p:cNvSpPr txBox="1"/>
          <p:nvPr/>
        </p:nvSpPr>
        <p:spPr>
          <a:xfrm>
            <a:off x="997936" y="1664204"/>
            <a:ext cx="2915401" cy="646331"/>
          </a:xfrm>
          <a:prstGeom prst="rect">
            <a:avLst/>
          </a:prstGeom>
          <a:noFill/>
        </p:spPr>
        <p:txBody>
          <a:bodyPr wrap="square" rtlCol="0">
            <a:spAutoFit/>
          </a:bodyPr>
          <a:lstStyle/>
          <a:p>
            <a:pPr algn="ctr"/>
            <a:r>
              <a:rPr lang="fr-FR" dirty="0"/>
              <a:t>Permet de transporter plein de marchandises sur les mers</a:t>
            </a:r>
          </a:p>
        </p:txBody>
      </p:sp>
      <p:sp>
        <p:nvSpPr>
          <p:cNvPr id="4" name="ZoneTexte 3"/>
          <p:cNvSpPr txBox="1"/>
          <p:nvPr/>
        </p:nvSpPr>
        <p:spPr>
          <a:xfrm>
            <a:off x="621100" y="4923847"/>
            <a:ext cx="3648974" cy="369332"/>
          </a:xfrm>
          <a:prstGeom prst="rect">
            <a:avLst/>
          </a:prstGeom>
          <a:noFill/>
        </p:spPr>
        <p:txBody>
          <a:bodyPr wrap="square" rtlCol="0">
            <a:spAutoFit/>
          </a:bodyPr>
          <a:lstStyle/>
          <a:p>
            <a:pPr algn="ctr"/>
            <a:r>
              <a:rPr lang="fr-FR" dirty="0"/>
              <a:t>Partir se promener à pied</a:t>
            </a:r>
          </a:p>
        </p:txBody>
      </p:sp>
      <p:sp>
        <p:nvSpPr>
          <p:cNvPr id="5" name="ZoneTexte 4"/>
          <p:cNvSpPr txBox="1"/>
          <p:nvPr/>
        </p:nvSpPr>
        <p:spPr>
          <a:xfrm>
            <a:off x="5633048" y="4923847"/>
            <a:ext cx="3648974" cy="923330"/>
          </a:xfrm>
          <a:prstGeom prst="rect">
            <a:avLst/>
          </a:prstGeom>
          <a:noFill/>
        </p:spPr>
        <p:txBody>
          <a:bodyPr wrap="square" rtlCol="0">
            <a:spAutoFit/>
          </a:bodyPr>
          <a:lstStyle/>
          <a:p>
            <a:pPr algn="ctr"/>
            <a:r>
              <a:rPr lang="fr-FR" dirty="0"/>
              <a:t>Certaines personnes en situation de handicaps en ont besoin pour se déplacer</a:t>
            </a:r>
          </a:p>
        </p:txBody>
      </p:sp>
      <p:pic>
        <p:nvPicPr>
          <p:cNvPr id="6" name="Image 5"/>
          <p:cNvPicPr>
            <a:picLocks noChangeAspect="1"/>
          </p:cNvPicPr>
          <p:nvPr/>
        </p:nvPicPr>
        <p:blipFill>
          <a:blip r:embed="rId2"/>
          <a:stretch>
            <a:fillRect/>
          </a:stretch>
        </p:blipFill>
        <p:spPr>
          <a:xfrm>
            <a:off x="2095281" y="869356"/>
            <a:ext cx="700610" cy="694368"/>
          </a:xfrm>
          <a:prstGeom prst="rect">
            <a:avLst/>
          </a:prstGeom>
        </p:spPr>
      </p:pic>
      <p:pic>
        <p:nvPicPr>
          <p:cNvPr id="7" name="Image 6"/>
          <p:cNvPicPr>
            <a:picLocks noChangeAspect="1"/>
          </p:cNvPicPr>
          <p:nvPr/>
        </p:nvPicPr>
        <p:blipFill>
          <a:blip r:embed="rId2"/>
          <a:stretch>
            <a:fillRect/>
          </a:stretch>
        </p:blipFill>
        <p:spPr>
          <a:xfrm>
            <a:off x="7184868" y="869356"/>
            <a:ext cx="700610" cy="694368"/>
          </a:xfrm>
          <a:prstGeom prst="rect">
            <a:avLst/>
          </a:prstGeom>
        </p:spPr>
      </p:pic>
      <p:pic>
        <p:nvPicPr>
          <p:cNvPr id="8" name="Image 7"/>
          <p:cNvPicPr>
            <a:picLocks noChangeAspect="1"/>
          </p:cNvPicPr>
          <p:nvPr/>
        </p:nvPicPr>
        <p:blipFill>
          <a:blip r:embed="rId2"/>
          <a:stretch>
            <a:fillRect/>
          </a:stretch>
        </p:blipFill>
        <p:spPr>
          <a:xfrm>
            <a:off x="2095281" y="4126693"/>
            <a:ext cx="700610" cy="694368"/>
          </a:xfrm>
          <a:prstGeom prst="rect">
            <a:avLst/>
          </a:prstGeom>
        </p:spPr>
      </p:pic>
      <p:pic>
        <p:nvPicPr>
          <p:cNvPr id="9" name="Image 8"/>
          <p:cNvPicPr>
            <a:picLocks noChangeAspect="1"/>
          </p:cNvPicPr>
          <p:nvPr/>
        </p:nvPicPr>
        <p:blipFill>
          <a:blip r:embed="rId2"/>
          <a:stretch>
            <a:fillRect/>
          </a:stretch>
        </p:blipFill>
        <p:spPr>
          <a:xfrm>
            <a:off x="7184868" y="4126693"/>
            <a:ext cx="700610" cy="694368"/>
          </a:xfrm>
          <a:prstGeom prst="rect">
            <a:avLst/>
          </a:prstGeom>
        </p:spPr>
      </p:pic>
    </p:spTree>
    <p:extLst>
      <p:ext uri="{BB962C8B-B14F-4D97-AF65-F5344CB8AC3E}">
        <p14:creationId xmlns:p14="http://schemas.microsoft.com/office/powerpoint/2010/main" val="34897031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chemeClr val="accent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4000" dirty="0">
                <a:latin typeface="Arial Narrow" panose="020B0606020202030204" pitchFamily="34" charset="0"/>
              </a:rPr>
              <a:t>Jeu pour les élémentaires pour</a:t>
            </a:r>
          </a:p>
          <a:p>
            <a:pPr algn="ctr"/>
            <a:r>
              <a:rPr lang="fr-FR" sz="4000" dirty="0">
                <a:latin typeface="Arial Narrow" panose="020B0606020202030204" pitchFamily="34" charset="0"/>
              </a:rPr>
              <a:t>comprendre les émissions de gaz à effet de serre des modes de transport</a:t>
            </a:r>
          </a:p>
        </p:txBody>
      </p:sp>
    </p:spTree>
    <p:extLst>
      <p:ext uri="{BB962C8B-B14F-4D97-AF65-F5344CB8AC3E}">
        <p14:creationId xmlns:p14="http://schemas.microsoft.com/office/powerpoint/2010/main" val="42056380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dessin humoristique&#10;&#10;Le contenu généré par l’IA peut être incorrect.">
            <a:extLst>
              <a:ext uri="{FF2B5EF4-FFF2-40B4-BE49-F238E27FC236}">
                <a16:creationId xmlns:a16="http://schemas.microsoft.com/office/drawing/2014/main" id="{328FA96A-EBCB-A615-8C9D-862FC84F8AFF}"/>
              </a:ext>
            </a:extLst>
          </p:cNvPr>
          <p:cNvPicPr>
            <a:picLocks noChangeAspect="1"/>
          </p:cNvPicPr>
          <p:nvPr/>
        </p:nvPicPr>
        <p:blipFill>
          <a:blip r:embed="rId3"/>
          <a:stretch>
            <a:fillRect/>
          </a:stretch>
        </p:blipFill>
        <p:spPr>
          <a:xfrm>
            <a:off x="89817" y="0"/>
            <a:ext cx="9726365" cy="6858000"/>
          </a:xfrm>
          <a:prstGeom prst="rect">
            <a:avLst/>
          </a:prstGeom>
        </p:spPr>
      </p:pic>
      <p:sp>
        <p:nvSpPr>
          <p:cNvPr id="6" name="ZoneTexte 5">
            <a:extLst>
              <a:ext uri="{FF2B5EF4-FFF2-40B4-BE49-F238E27FC236}">
                <a16:creationId xmlns:a16="http://schemas.microsoft.com/office/drawing/2014/main" id="{7446F546-E620-D363-2460-9796A0A4D435}"/>
              </a:ext>
            </a:extLst>
          </p:cNvPr>
          <p:cNvSpPr txBox="1"/>
          <p:nvPr/>
        </p:nvSpPr>
        <p:spPr>
          <a:xfrm>
            <a:off x="205483" y="657008"/>
            <a:ext cx="3532094" cy="1600438"/>
          </a:xfrm>
          <a:prstGeom prst="rect">
            <a:avLst/>
          </a:prstGeom>
          <a:noFill/>
        </p:spPr>
        <p:txBody>
          <a:bodyPr wrap="square" rtlCol="0">
            <a:spAutoFit/>
          </a:bodyPr>
          <a:lstStyle/>
          <a:p>
            <a:r>
              <a:rPr lang="fr-FR" sz="1400" dirty="0"/>
              <a:t>Ce jeu existe aussi en format pour imprimeur. </a:t>
            </a:r>
            <a:br>
              <a:rPr lang="fr-FR" sz="1400" dirty="0"/>
            </a:br>
            <a:r>
              <a:rPr lang="fr-FR" sz="1400" dirty="0"/>
              <a:t>À télécharger sur nature en jeux</a:t>
            </a:r>
          </a:p>
          <a:p>
            <a:r>
              <a:rPr lang="fr-FR" sz="1400" dirty="0">
                <a:hlinkClick r:id="rId4"/>
              </a:rPr>
              <a:t>https://nature-en-jeux.montpellier3m.fr/</a:t>
            </a:r>
            <a:endParaRPr lang="fr-FR" sz="1400" dirty="0"/>
          </a:p>
          <a:p>
            <a:endParaRPr lang="fr-FR" sz="1400" dirty="0"/>
          </a:p>
          <a:p>
            <a:r>
              <a:rPr lang="fr-FR" sz="1400" dirty="0"/>
              <a:t>Si vous avez des questions contactez : outilspedagogiques.transitionecologique</a:t>
            </a:r>
            <a:br>
              <a:rPr lang="fr-FR" sz="1400" dirty="0"/>
            </a:br>
            <a:r>
              <a:rPr lang="fr-FR" sz="1400" dirty="0"/>
              <a:t>@montpellier.fr </a:t>
            </a:r>
          </a:p>
        </p:txBody>
      </p:sp>
      <p:sp>
        <p:nvSpPr>
          <p:cNvPr id="2" name="ZoneTexte 1">
            <a:extLst>
              <a:ext uri="{FF2B5EF4-FFF2-40B4-BE49-F238E27FC236}">
                <a16:creationId xmlns:a16="http://schemas.microsoft.com/office/drawing/2014/main" id="{3D6D6652-04B4-62DF-897E-0DF2D6406F85}"/>
              </a:ext>
            </a:extLst>
          </p:cNvPr>
          <p:cNvSpPr txBox="1"/>
          <p:nvPr/>
        </p:nvSpPr>
        <p:spPr>
          <a:xfrm>
            <a:off x="205483" y="143838"/>
            <a:ext cx="6231706" cy="369332"/>
          </a:xfrm>
          <a:prstGeom prst="rect">
            <a:avLst/>
          </a:prstGeom>
          <a:noFill/>
        </p:spPr>
        <p:txBody>
          <a:bodyPr wrap="none" rtlCol="0">
            <a:spAutoFit/>
          </a:bodyPr>
          <a:lstStyle/>
          <a:p>
            <a:r>
              <a:rPr lang="fr-FR" dirty="0"/>
              <a:t>Jeu à imprimer en recto-verso en retournant sur les bords courts</a:t>
            </a:r>
          </a:p>
        </p:txBody>
      </p:sp>
    </p:spTree>
    <p:extLst>
      <p:ext uri="{BB962C8B-B14F-4D97-AF65-F5344CB8AC3E}">
        <p14:creationId xmlns:p14="http://schemas.microsoft.com/office/powerpoint/2010/main" val="1359693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76365" y="1011092"/>
            <a:ext cx="8980098" cy="5339923"/>
          </a:xfrm>
          <a:prstGeom prst="rect">
            <a:avLst/>
          </a:prstGeom>
        </p:spPr>
        <p:txBody>
          <a:bodyPr wrap="square">
            <a:spAutoFit/>
          </a:bodyPr>
          <a:lstStyle/>
          <a:p>
            <a:r>
              <a:rPr lang="fr-FR" sz="1400" b="1" dirty="0">
                <a:latin typeface="Arial Narrow" panose="020B0606020202030204" pitchFamily="34" charset="0"/>
              </a:rPr>
              <a:t>Impression</a:t>
            </a:r>
          </a:p>
          <a:p>
            <a:r>
              <a:rPr lang="fr-FR" sz="1100" dirty="0">
                <a:latin typeface="Arial Narrow" panose="020B0606020202030204" pitchFamily="34" charset="0"/>
              </a:rPr>
              <a:t>1 imagier à imprimer en recto/verso sur les bords courts en A4 (chaque image étant au format B4) et 1 image de véhicules du futur par enfant.</a:t>
            </a:r>
          </a:p>
          <a:p>
            <a:endParaRPr lang="fr-FR" sz="1400" dirty="0">
              <a:latin typeface="Arial Narrow" panose="020B0606020202030204" pitchFamily="34" charset="0"/>
            </a:endParaRPr>
          </a:p>
          <a:p>
            <a:r>
              <a:rPr lang="fr-FR" sz="1400" b="1" dirty="0">
                <a:latin typeface="Arial Narrow" panose="020B0606020202030204" pitchFamily="34" charset="0"/>
              </a:rPr>
              <a:t>Matériel</a:t>
            </a:r>
          </a:p>
          <a:p>
            <a:pPr marL="180975" indent="-180975">
              <a:buFont typeface="Arial" panose="020B0604020202020204" pitchFamily="34" charset="0"/>
              <a:buChar char="•"/>
            </a:pPr>
            <a:r>
              <a:rPr lang="fr-FR" sz="1100" dirty="0">
                <a:latin typeface="Arial Narrow" panose="020B0606020202030204" pitchFamily="34" charset="0"/>
              </a:rPr>
              <a:t>Renaissance </a:t>
            </a:r>
            <a:r>
              <a:rPr lang="fr-FR" sz="1100" cap="all" dirty="0">
                <a:latin typeface="Arial Narrow" panose="020B0606020202030204" pitchFamily="34" charset="0"/>
              </a:rPr>
              <a:t>é</a:t>
            </a:r>
            <a:r>
              <a:rPr lang="fr-FR" sz="1100" dirty="0">
                <a:latin typeface="Arial Narrow" panose="020B0606020202030204" pitchFamily="34" charset="0"/>
              </a:rPr>
              <a:t>cologique papier (vous pouvez la plastifier avec du film autocollant repositionnable pour livre)</a:t>
            </a:r>
            <a:br>
              <a:rPr lang="fr-FR" sz="1100" dirty="0">
                <a:latin typeface="Arial Narrow" panose="020B0606020202030204" pitchFamily="34" charset="0"/>
              </a:rPr>
            </a:br>
            <a:r>
              <a:rPr lang="fr-FR" sz="1100" dirty="0">
                <a:latin typeface="Arial Narrow" panose="020B0606020202030204" pitchFamily="34" charset="0"/>
              </a:rPr>
              <a:t>plus du gros scotch de peintre pour l’accrocher au mur</a:t>
            </a:r>
          </a:p>
          <a:p>
            <a:pPr marL="180975" indent="-180975">
              <a:buFont typeface="Arial" panose="020B0604020202020204" pitchFamily="34" charset="0"/>
              <a:buChar char="•"/>
            </a:pPr>
            <a:r>
              <a:rPr lang="fr-FR" sz="1100" dirty="0">
                <a:latin typeface="Arial Narrow" panose="020B0606020202030204" pitchFamily="34" charset="0"/>
              </a:rPr>
              <a:t>Les imagiers et du petit scotch de peintre ou de l’adhésif pour coller son dessin sur Renaissance </a:t>
            </a:r>
            <a:r>
              <a:rPr lang="fr-FR" sz="1100" cap="all" dirty="0">
                <a:latin typeface="Arial Narrow" panose="020B0606020202030204" pitchFamily="34" charset="0"/>
              </a:rPr>
              <a:t>é</a:t>
            </a:r>
            <a:r>
              <a:rPr lang="fr-FR" sz="1100" dirty="0">
                <a:latin typeface="Arial Narrow" panose="020B0606020202030204" pitchFamily="34" charset="0"/>
              </a:rPr>
              <a:t>cologique </a:t>
            </a:r>
          </a:p>
          <a:p>
            <a:pPr marL="180975" indent="-180975">
              <a:buFont typeface="Arial" panose="020B0604020202020204" pitchFamily="34" charset="0"/>
              <a:buChar char="•"/>
            </a:pPr>
            <a:r>
              <a:rPr lang="fr-FR" sz="1100" dirty="0">
                <a:latin typeface="Arial Narrow" panose="020B0606020202030204" pitchFamily="34" charset="0"/>
              </a:rPr>
              <a:t>Des images des véhicules du futur pour tous les enfants</a:t>
            </a:r>
          </a:p>
          <a:p>
            <a:pPr marL="180975" indent="-180975">
              <a:buFont typeface="Arial" panose="020B0604020202020204" pitchFamily="34" charset="0"/>
              <a:buChar char="•"/>
            </a:pPr>
            <a:r>
              <a:rPr lang="fr-FR" sz="1100" dirty="0">
                <a:latin typeface="Arial Narrow" panose="020B0606020202030204" pitchFamily="34" charset="0"/>
              </a:rPr>
              <a:t>Des feutres</a:t>
            </a:r>
          </a:p>
          <a:p>
            <a:pPr marL="180975" indent="-180975">
              <a:buFont typeface="Arial" panose="020B0604020202020204" pitchFamily="34" charset="0"/>
              <a:buChar char="•"/>
            </a:pPr>
            <a:r>
              <a:rPr lang="fr-FR" sz="1100" dirty="0">
                <a:latin typeface="Arial Narrow" panose="020B0606020202030204" pitchFamily="34" charset="0"/>
              </a:rPr>
              <a:t>Des tables et des chaises pour colorier les imagiers</a:t>
            </a:r>
          </a:p>
          <a:p>
            <a:endParaRPr lang="fr-FR" sz="1100" dirty="0">
              <a:latin typeface="Arial Narrow" panose="020B0606020202030204" pitchFamily="34" charset="0"/>
            </a:endParaRPr>
          </a:p>
          <a:p>
            <a:pPr>
              <a:spcAft>
                <a:spcPts val="600"/>
              </a:spcAft>
            </a:pPr>
            <a:r>
              <a:rPr lang="fr-FR" sz="1400" b="1" dirty="0">
                <a:latin typeface="Arial Narrow" panose="020B0606020202030204" pitchFamily="34" charset="0"/>
              </a:rPr>
              <a:t>Consignes (session de 40 minutes incluant l’arrivée et le départ)</a:t>
            </a:r>
          </a:p>
          <a:p>
            <a:pPr marL="285750" indent="-285750">
              <a:spcAft>
                <a:spcPts val="600"/>
              </a:spcAft>
              <a:buFont typeface="Arial" panose="020B0604020202020204" pitchFamily="34" charset="0"/>
              <a:buChar char="•"/>
            </a:pPr>
            <a:r>
              <a:rPr lang="fr-FR" sz="1100" b="1" dirty="0">
                <a:solidFill>
                  <a:srgbClr val="4472C4"/>
                </a:solidFill>
                <a:latin typeface="Arial Narrow" panose="020B0606020202030204" pitchFamily="34" charset="0"/>
              </a:rPr>
              <a:t>5’ Se présenter et présenter Renaissance </a:t>
            </a:r>
            <a:r>
              <a:rPr lang="fr-FR" sz="1100" b="1" cap="all" dirty="0">
                <a:solidFill>
                  <a:srgbClr val="4472C4"/>
                </a:solidFill>
                <a:latin typeface="Arial Narrow" panose="020B0606020202030204" pitchFamily="34" charset="0"/>
              </a:rPr>
              <a:t>é</a:t>
            </a:r>
            <a:r>
              <a:rPr lang="fr-FR" sz="1100" b="1" dirty="0">
                <a:solidFill>
                  <a:srgbClr val="4472C4"/>
                </a:solidFill>
                <a:latin typeface="Arial Narrow" panose="020B0606020202030204" pitchFamily="34" charset="0"/>
              </a:rPr>
              <a:t>cologique </a:t>
            </a:r>
            <a:r>
              <a:rPr lang="fr-FR" sz="1100" dirty="0">
                <a:latin typeface="Arial Narrow" panose="020B0606020202030204" pitchFamily="34" charset="0"/>
              </a:rPr>
              <a:t>en expliquant que c’est un monde idéal où on pourrait vivre demain (décrire la ville et la campagne) et leur indiquer qu’on va essayer de découvrir comment les personnes se déplacent.</a:t>
            </a:r>
          </a:p>
          <a:p>
            <a:pPr marL="285750" indent="-285750">
              <a:buFont typeface="Arial" panose="020B0604020202020204" pitchFamily="34" charset="0"/>
              <a:buChar char="•"/>
            </a:pPr>
            <a:r>
              <a:rPr lang="fr-FR" sz="1100" b="1" dirty="0">
                <a:solidFill>
                  <a:srgbClr val="4472C4"/>
                </a:solidFill>
                <a:latin typeface="Arial Narrow" panose="020B0606020202030204" pitchFamily="34" charset="0"/>
              </a:rPr>
              <a:t>10’ Les inviter à découvrir Renaissance </a:t>
            </a:r>
            <a:r>
              <a:rPr lang="fr-FR" sz="1100" b="1" cap="all" dirty="0">
                <a:solidFill>
                  <a:srgbClr val="4472C4"/>
                </a:solidFill>
                <a:latin typeface="Arial Narrow" panose="020B0606020202030204" pitchFamily="34" charset="0"/>
              </a:rPr>
              <a:t>é</a:t>
            </a:r>
            <a:r>
              <a:rPr lang="fr-FR" sz="1100" b="1" dirty="0">
                <a:solidFill>
                  <a:srgbClr val="4472C4"/>
                </a:solidFill>
                <a:latin typeface="Arial Narrow" panose="020B0606020202030204" pitchFamily="34" charset="0"/>
              </a:rPr>
              <a:t>cologique en jouant à « Où est Charlie ? »</a:t>
            </a:r>
          </a:p>
          <a:p>
            <a:pPr marL="742950" lvl="1" indent="-285750">
              <a:buFont typeface="Arial" panose="020B0604020202020204" pitchFamily="34" charset="0"/>
              <a:buChar char="•"/>
            </a:pPr>
            <a:r>
              <a:rPr lang="fr-FR" sz="1100" dirty="0">
                <a:latin typeface="Arial Narrow" panose="020B0606020202030204" pitchFamily="34" charset="0"/>
              </a:rPr>
              <a:t>Est-ce que vous pourriez trouver au moins 3 moyens différents de se déplacer et de transporter des marchandises sur Renaissance </a:t>
            </a:r>
            <a:r>
              <a:rPr lang="fr-FR" sz="1100" cap="all" dirty="0">
                <a:latin typeface="Arial Narrow" panose="020B0606020202030204" pitchFamily="34" charset="0"/>
              </a:rPr>
              <a:t>é</a:t>
            </a:r>
            <a:r>
              <a:rPr lang="fr-FR" sz="1100" dirty="0">
                <a:latin typeface="Arial Narrow" panose="020B0606020202030204" pitchFamily="34" charset="0"/>
              </a:rPr>
              <a:t>cologique </a:t>
            </a:r>
          </a:p>
          <a:p>
            <a:pPr marL="742950" lvl="1" indent="-285750">
              <a:buFont typeface="Arial" panose="020B0604020202020204" pitchFamily="34" charset="0"/>
              <a:buChar char="•"/>
            </a:pPr>
            <a:r>
              <a:rPr lang="fr-FR" sz="1100" dirty="0">
                <a:latin typeface="Arial Narrow" panose="020B0606020202030204" pitchFamily="34" charset="0"/>
              </a:rPr>
              <a:t>Combien y-at-il de vélos cargos ? (4 dont un dans le petit village)</a:t>
            </a:r>
          </a:p>
          <a:p>
            <a:pPr marL="742950" lvl="1" indent="-285750">
              <a:buFont typeface="Arial" panose="020B0604020202020204" pitchFamily="34" charset="0"/>
              <a:buChar char="•"/>
            </a:pPr>
            <a:r>
              <a:rPr lang="fr-FR" sz="1100" dirty="0">
                <a:latin typeface="Arial Narrow" panose="020B0606020202030204" pitchFamily="34" charset="0"/>
              </a:rPr>
              <a:t>Combien y-a-t-il de voitures ? (9) Est-ce qu’il y a des voitures dans la ville ? Non &gt; Pourquoi ? Parce que tout est à côté (l’école, la boulangerie…) et qu’on peut y aller facilement à pied</a:t>
            </a:r>
          </a:p>
          <a:p>
            <a:pPr marL="742950" lvl="1" indent="-285750">
              <a:buFont typeface="Arial" panose="020B0604020202020204" pitchFamily="34" charset="0"/>
              <a:buChar char="•"/>
            </a:pPr>
            <a:r>
              <a:rPr lang="fr-FR" sz="1100" dirty="0">
                <a:latin typeface="Arial Narrow" panose="020B0606020202030204" pitchFamily="34" charset="0"/>
              </a:rPr>
              <a:t>Est-ce qu’il manque un mode de transport (l’avion &gt; Dans ce monde on préfère utiliser le train car l’avion émet plein de gaz nocifs pour le climat)</a:t>
            </a:r>
          </a:p>
          <a:p>
            <a:pPr marL="742950" lvl="1" indent="-285750">
              <a:spcAft>
                <a:spcPts val="600"/>
              </a:spcAft>
              <a:buFont typeface="Arial" panose="020B0604020202020204" pitchFamily="34" charset="0"/>
              <a:buChar char="•"/>
            </a:pPr>
            <a:r>
              <a:rPr lang="fr-FR" sz="1100" dirty="0">
                <a:latin typeface="Arial Narrow" panose="020B0606020202030204" pitchFamily="34" charset="0"/>
              </a:rPr>
              <a:t>Leur donner un post-it où chacun se dessine et met son prénom, choisit un mode de transport intermédiaire et va le coller sur Renaissance </a:t>
            </a:r>
            <a:r>
              <a:rPr lang="fr-FR" sz="1100" cap="all" dirty="0">
                <a:latin typeface="Arial Narrow" panose="020B0606020202030204" pitchFamily="34" charset="0"/>
              </a:rPr>
              <a:t>é</a:t>
            </a:r>
            <a:r>
              <a:rPr lang="fr-FR" sz="1100" dirty="0">
                <a:latin typeface="Arial Narrow" panose="020B0606020202030204" pitchFamily="34" charset="0"/>
              </a:rPr>
              <a:t>cologique.</a:t>
            </a:r>
          </a:p>
          <a:p>
            <a:pPr marL="285750" indent="-285750">
              <a:spcAft>
                <a:spcPts val="600"/>
              </a:spcAft>
              <a:buFont typeface="Arial" panose="020B0604020202020204" pitchFamily="34" charset="0"/>
              <a:buChar char="•"/>
            </a:pPr>
            <a:r>
              <a:rPr lang="fr-FR" sz="1100" b="1" dirty="0">
                <a:solidFill>
                  <a:srgbClr val="4472C4"/>
                </a:solidFill>
                <a:latin typeface="Arial Narrow" panose="020B0606020202030204" pitchFamily="34" charset="0"/>
              </a:rPr>
              <a:t>10’ Chaque enfant choisit une image </a:t>
            </a:r>
            <a:r>
              <a:rPr lang="fr-FR" sz="1100" dirty="0">
                <a:latin typeface="Arial Narrow" panose="020B0606020202030204" pitchFamily="34" charset="0"/>
              </a:rPr>
              <a:t>et colorie les différents moyens de se déplacer, ainsi que tout ce qui est utilisé pour se déplacer (ex. route). Une fois qu’il a fini son coloriage, il recherche le dessin correspondant sur Renaissance </a:t>
            </a:r>
            <a:r>
              <a:rPr lang="fr-FR" sz="1100" cap="all" dirty="0">
                <a:latin typeface="Arial Narrow" panose="020B0606020202030204" pitchFamily="34" charset="0"/>
              </a:rPr>
              <a:t>é</a:t>
            </a:r>
            <a:r>
              <a:rPr lang="fr-FR" sz="1100" dirty="0">
                <a:latin typeface="Arial Narrow" panose="020B0606020202030204" pitchFamily="34" charset="0"/>
              </a:rPr>
              <a:t>cologique et va l’accrocher avec de l’adhésif.</a:t>
            </a:r>
          </a:p>
          <a:p>
            <a:pPr marL="285750" indent="-285750">
              <a:buFont typeface="Arial" panose="020B0604020202020204" pitchFamily="34" charset="0"/>
              <a:buChar char="•"/>
            </a:pPr>
            <a:r>
              <a:rPr lang="fr-FR" sz="1100" b="1" dirty="0">
                <a:solidFill>
                  <a:srgbClr val="4472C4"/>
                </a:solidFill>
                <a:latin typeface="Arial Narrow" panose="020B0606020202030204" pitchFamily="34" charset="0"/>
              </a:rPr>
              <a:t>10’ Questions à poser au groupe : </a:t>
            </a:r>
          </a:p>
          <a:p>
            <a:pPr marL="742950" lvl="1" indent="-285750">
              <a:buFont typeface="Arial" panose="020B0604020202020204" pitchFamily="34" charset="0"/>
              <a:buChar char="•"/>
            </a:pPr>
            <a:r>
              <a:rPr lang="fr-FR" sz="1100" dirty="0">
                <a:latin typeface="Arial Narrow" panose="020B0606020202030204" pitchFamily="34" charset="0"/>
              </a:rPr>
              <a:t>Faire choisir un personnage par les enfants et imaginer ensemble sa journée et tous les modes de transports qu’il a utilisés</a:t>
            </a:r>
          </a:p>
          <a:p>
            <a:pPr marL="742950" lvl="1" indent="-285750">
              <a:buFont typeface="Arial" panose="020B0604020202020204" pitchFamily="34" charset="0"/>
              <a:buChar char="•"/>
            </a:pPr>
            <a:r>
              <a:rPr lang="fr-FR" sz="1100" dirty="0">
                <a:latin typeface="Arial Narrow" panose="020B0606020202030204" pitchFamily="34" charset="0"/>
              </a:rPr>
              <a:t>Comment venez-vous à l’école ? Quels modes de transport utilisez-vous le weekend ?</a:t>
            </a:r>
          </a:p>
          <a:p>
            <a:pPr marL="742950" lvl="1" indent="-285750">
              <a:buFont typeface="Arial" panose="020B0604020202020204" pitchFamily="34" charset="0"/>
              <a:buChar char="•"/>
            </a:pPr>
            <a:r>
              <a:rPr lang="fr-FR" sz="1100" dirty="0">
                <a:latin typeface="Arial Narrow" panose="020B0606020202030204" pitchFamily="34" charset="0"/>
              </a:rPr>
              <a:t>Est-ce que quelqu’un pourrait nous raconter un voyage à vélo ou en train qu’il a apprécié.</a:t>
            </a:r>
          </a:p>
        </p:txBody>
      </p:sp>
      <p:sp>
        <p:nvSpPr>
          <p:cNvPr id="3" name="Rectangle 2"/>
          <p:cNvSpPr/>
          <p:nvPr/>
        </p:nvSpPr>
        <p:spPr>
          <a:xfrm>
            <a:off x="0" y="0"/>
            <a:ext cx="9906000" cy="844731"/>
          </a:xfrm>
          <a:prstGeom prst="rect">
            <a:avLst/>
          </a:prstGeom>
          <a:solidFill>
            <a:srgbClr val="4472C4"/>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2800" dirty="0">
                <a:latin typeface="Arial Narrow" panose="020B0606020202030204" pitchFamily="34" charset="0"/>
              </a:rPr>
              <a:t>Propositions d’atelier pour les maternelles</a:t>
            </a:r>
          </a:p>
        </p:txBody>
      </p:sp>
    </p:spTree>
    <p:extLst>
      <p:ext uri="{BB962C8B-B14F-4D97-AF65-F5344CB8AC3E}">
        <p14:creationId xmlns:p14="http://schemas.microsoft.com/office/powerpoint/2010/main" val="36682652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Police, graphisme, dessin humoristique&#10;&#10;Le contenu généré par l’IA peut être incorrect.">
            <a:extLst>
              <a:ext uri="{FF2B5EF4-FFF2-40B4-BE49-F238E27FC236}">
                <a16:creationId xmlns:a16="http://schemas.microsoft.com/office/drawing/2014/main" id="{B139627C-BB06-3350-5308-C841BEB3F88F}"/>
              </a:ext>
            </a:extLst>
          </p:cNvPr>
          <p:cNvPicPr>
            <a:picLocks noChangeAspect="1"/>
          </p:cNvPicPr>
          <p:nvPr/>
        </p:nvPicPr>
        <p:blipFill>
          <a:blip r:embed="rId2"/>
          <a:stretch>
            <a:fillRect/>
          </a:stretch>
        </p:blipFill>
        <p:spPr>
          <a:xfrm>
            <a:off x="103909" y="0"/>
            <a:ext cx="9698182" cy="6858000"/>
          </a:xfrm>
          <a:prstGeom prst="rect">
            <a:avLst/>
          </a:prstGeom>
        </p:spPr>
      </p:pic>
    </p:spTree>
    <p:extLst>
      <p:ext uri="{BB962C8B-B14F-4D97-AF65-F5344CB8AC3E}">
        <p14:creationId xmlns:p14="http://schemas.microsoft.com/office/powerpoint/2010/main" val="104046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conception&#10;&#10;Le contenu généré par l’IA peut être incorrect.">
            <a:extLst>
              <a:ext uri="{FF2B5EF4-FFF2-40B4-BE49-F238E27FC236}">
                <a16:creationId xmlns:a16="http://schemas.microsoft.com/office/drawing/2014/main" id="{86939EF0-DEEC-095A-C194-14D3A30B273D}"/>
              </a:ext>
            </a:extLst>
          </p:cNvPr>
          <p:cNvPicPr>
            <a:picLocks noChangeAspect="1"/>
          </p:cNvPicPr>
          <p:nvPr/>
        </p:nvPicPr>
        <p:blipFill>
          <a:blip r:embed="rId2"/>
          <a:stretch>
            <a:fillRect/>
          </a:stretch>
        </p:blipFill>
        <p:spPr>
          <a:xfrm>
            <a:off x="89817" y="0"/>
            <a:ext cx="9726365" cy="6858000"/>
          </a:xfrm>
          <a:prstGeom prst="rect">
            <a:avLst/>
          </a:prstGeom>
        </p:spPr>
      </p:pic>
    </p:spTree>
    <p:extLst>
      <p:ext uri="{BB962C8B-B14F-4D97-AF65-F5344CB8AC3E}">
        <p14:creationId xmlns:p14="http://schemas.microsoft.com/office/powerpoint/2010/main" val="9947829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89711" y="2851842"/>
            <a:ext cx="8057014" cy="369332"/>
          </a:xfrm>
          <a:prstGeom prst="rect">
            <a:avLst/>
          </a:prstGeom>
          <a:noFill/>
        </p:spPr>
        <p:txBody>
          <a:bodyPr wrap="none" rtlCol="0">
            <a:spAutoFit/>
          </a:bodyPr>
          <a:lstStyle/>
          <a:p>
            <a:r>
              <a:rPr lang="fr-FR" dirty="0"/>
              <a:t>Ce jeu existe aussi en format imprimeur, consulter les ressources jeux poids carbone</a:t>
            </a:r>
          </a:p>
        </p:txBody>
      </p:sp>
      <p:pic>
        <p:nvPicPr>
          <p:cNvPr id="3" name="Image 2" descr="Une image contenant texte, logo, capture d’écran, conception&#10;&#10;Le contenu généré par l’IA peut être incorrect.">
            <a:extLst>
              <a:ext uri="{FF2B5EF4-FFF2-40B4-BE49-F238E27FC236}">
                <a16:creationId xmlns:a16="http://schemas.microsoft.com/office/drawing/2014/main" id="{9558F1FA-0510-9AAB-8B65-2DC29973B793}"/>
              </a:ext>
            </a:extLst>
          </p:cNvPr>
          <p:cNvPicPr>
            <a:picLocks noChangeAspect="1"/>
          </p:cNvPicPr>
          <p:nvPr/>
        </p:nvPicPr>
        <p:blipFill>
          <a:blip r:embed="rId2"/>
          <a:stretch>
            <a:fillRect/>
          </a:stretch>
        </p:blipFill>
        <p:spPr>
          <a:xfrm>
            <a:off x="89817" y="0"/>
            <a:ext cx="9726365" cy="6858000"/>
          </a:xfrm>
          <a:prstGeom prst="rect">
            <a:avLst/>
          </a:prstGeom>
        </p:spPr>
      </p:pic>
    </p:spTree>
    <p:extLst>
      <p:ext uri="{BB962C8B-B14F-4D97-AF65-F5344CB8AC3E}">
        <p14:creationId xmlns:p14="http://schemas.microsoft.com/office/powerpoint/2010/main" val="986944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1379" y="2478368"/>
            <a:ext cx="9423241" cy="4308872"/>
          </a:xfrm>
          <a:prstGeom prst="rect">
            <a:avLst/>
          </a:prstGeom>
        </p:spPr>
        <p:txBody>
          <a:bodyPr wrap="square">
            <a:spAutoFit/>
          </a:bodyPr>
          <a:lstStyle/>
          <a:p>
            <a:pPr>
              <a:spcAft>
                <a:spcPts val="600"/>
              </a:spcAft>
            </a:pPr>
            <a:r>
              <a:rPr lang="fr-FR" sz="1400" b="1" dirty="0">
                <a:latin typeface="Arial Narrow" panose="020B0606020202030204" pitchFamily="34" charset="0"/>
              </a:rPr>
              <a:t>Consignes (session de 1h minimum)</a:t>
            </a:r>
          </a:p>
          <a:p>
            <a:pPr marL="285750" indent="-285750">
              <a:buFont typeface="Arial" panose="020B0604020202020204" pitchFamily="34" charset="0"/>
              <a:buChar char="•"/>
            </a:pPr>
            <a:r>
              <a:rPr lang="fr-FR" sz="1100" b="1" dirty="0">
                <a:solidFill>
                  <a:srgbClr val="4472C4"/>
                </a:solidFill>
                <a:latin typeface="Arial Narrow" panose="020B0606020202030204" pitchFamily="34" charset="0"/>
              </a:rPr>
              <a:t>10’ Expliquer le réchauffement climatique avec cette vidéo </a:t>
            </a:r>
            <a:r>
              <a:rPr lang="fr-FR" sz="1100" dirty="0">
                <a:latin typeface="Arial Narrow" panose="020B0606020202030204" pitchFamily="34" charset="0"/>
                <a:hlinkClick r:id="rId2"/>
              </a:rPr>
              <a:t>https://www.youtube.com/watch?v=BWmoEXCCraM</a:t>
            </a:r>
            <a:br>
              <a:rPr lang="fr-FR" sz="1100" dirty="0">
                <a:latin typeface="Arial Narrow" panose="020B0606020202030204" pitchFamily="34" charset="0"/>
              </a:rPr>
            </a:br>
            <a:endParaRPr lang="fr-FR" sz="700" b="1" dirty="0">
              <a:solidFill>
                <a:schemeClr val="accent2"/>
              </a:solidFill>
              <a:latin typeface="Arial Narrow" panose="020B0606020202030204" pitchFamily="34" charset="0"/>
            </a:endParaRPr>
          </a:p>
          <a:p>
            <a:pPr marL="285750" indent="-285750">
              <a:buFont typeface="Arial" panose="020B0604020202020204" pitchFamily="34" charset="0"/>
              <a:buChar char="•"/>
            </a:pPr>
            <a:r>
              <a:rPr lang="fr-FR" sz="1100" b="1" dirty="0">
                <a:solidFill>
                  <a:srgbClr val="4472C4"/>
                </a:solidFill>
                <a:latin typeface="Arial Narrow" panose="020B0606020202030204" pitchFamily="34" charset="0"/>
              </a:rPr>
              <a:t>10’ </a:t>
            </a:r>
            <a:r>
              <a:rPr lang="fr-FR" sz="1100" dirty="0">
                <a:latin typeface="Arial Narrow" panose="020B0606020202030204" pitchFamily="34" charset="0"/>
              </a:rPr>
              <a:t>Jouer avec</a:t>
            </a:r>
            <a:r>
              <a:rPr lang="fr-FR" sz="1100" b="1" dirty="0">
                <a:solidFill>
                  <a:schemeClr val="accent2"/>
                </a:solidFill>
                <a:latin typeface="Arial Narrow" panose="020B0606020202030204" pitchFamily="34" charset="0"/>
              </a:rPr>
              <a:t> </a:t>
            </a:r>
            <a:r>
              <a:rPr lang="fr-FR" sz="1100" b="1" dirty="0">
                <a:solidFill>
                  <a:srgbClr val="4472C4"/>
                </a:solidFill>
                <a:latin typeface="Arial Narrow" panose="020B0606020202030204" pitchFamily="34" charset="0"/>
              </a:rPr>
              <a:t>les jeux émissions de gaz à effet de serre des modes de transport </a:t>
            </a:r>
            <a:r>
              <a:rPr lang="fr-FR" sz="1100" dirty="0">
                <a:latin typeface="Arial Narrow" panose="020B0606020202030204" pitchFamily="34" charset="0"/>
              </a:rPr>
              <a:t>par sous-groupe de 3-4 enfants</a:t>
            </a:r>
          </a:p>
          <a:p>
            <a:pPr marL="742950" lvl="1" indent="-285750">
              <a:buFont typeface="Arial" panose="020B0604020202020204" pitchFamily="34" charset="0"/>
              <a:buChar char="•"/>
            </a:pPr>
            <a:r>
              <a:rPr lang="fr-FR" sz="1100" dirty="0">
                <a:latin typeface="Arial Narrow" panose="020B0606020202030204" pitchFamily="34" charset="0"/>
              </a:rPr>
              <a:t>S’ils ne connaissent pas le sujet classer les cartes avec le résultat visible</a:t>
            </a:r>
          </a:p>
          <a:p>
            <a:pPr marL="742950" lvl="1" indent="-285750">
              <a:buFont typeface="Arial" panose="020B0604020202020204" pitchFamily="34" charset="0"/>
              <a:buChar char="•"/>
            </a:pPr>
            <a:r>
              <a:rPr lang="fr-FR" sz="1100" dirty="0">
                <a:latin typeface="Arial Narrow" panose="020B0606020202030204" pitchFamily="34" charset="0"/>
              </a:rPr>
              <a:t>S’ils ont quelques notions, leur demander de classer les cartes sur leur face grise, puis les retourner pour voir la correction</a:t>
            </a:r>
          </a:p>
          <a:p>
            <a:pPr marL="742950" lvl="1" indent="-285750">
              <a:spcAft>
                <a:spcPts val="600"/>
              </a:spcAft>
              <a:buFont typeface="Arial" panose="020B0604020202020204" pitchFamily="34" charset="0"/>
              <a:buChar char="•"/>
            </a:pPr>
            <a:r>
              <a:rPr lang="fr-FR" sz="1100" dirty="0">
                <a:latin typeface="Arial Narrow" panose="020B0606020202030204" pitchFamily="34" charset="0"/>
              </a:rPr>
              <a:t>Donner des explications en groupe à l’aide de la fiche</a:t>
            </a:r>
            <a:endParaRPr lang="fr-FR" sz="700" b="1" dirty="0">
              <a:solidFill>
                <a:schemeClr val="accent2"/>
              </a:solidFill>
              <a:latin typeface="Arial Narrow" panose="020B0606020202030204" pitchFamily="34" charset="0"/>
            </a:endParaRPr>
          </a:p>
          <a:p>
            <a:pPr marL="285750" indent="-285750">
              <a:buFont typeface="Arial" panose="020B0604020202020204" pitchFamily="34" charset="0"/>
              <a:buChar char="•"/>
            </a:pPr>
            <a:r>
              <a:rPr lang="fr-FR" sz="1100" b="1" dirty="0">
                <a:solidFill>
                  <a:srgbClr val="4472C4"/>
                </a:solidFill>
                <a:latin typeface="Arial Narrow" panose="020B0606020202030204" pitchFamily="34" charset="0"/>
              </a:rPr>
              <a:t>10’ Présenter Renaissance </a:t>
            </a:r>
            <a:r>
              <a:rPr lang="fr-FR" sz="1100" b="1" cap="all" dirty="0">
                <a:solidFill>
                  <a:srgbClr val="4472C4"/>
                </a:solidFill>
                <a:latin typeface="Arial Narrow" panose="020B0606020202030204" pitchFamily="34" charset="0"/>
              </a:rPr>
              <a:t>é</a:t>
            </a:r>
            <a:r>
              <a:rPr lang="fr-FR" sz="1100" b="1" dirty="0">
                <a:solidFill>
                  <a:srgbClr val="4472C4"/>
                </a:solidFill>
                <a:latin typeface="Arial Narrow" panose="020B0606020202030204" pitchFamily="34" charset="0"/>
              </a:rPr>
              <a:t>cologique </a:t>
            </a:r>
            <a:r>
              <a:rPr lang="fr-FR" sz="1100" dirty="0">
                <a:latin typeface="Arial Narrow" panose="020B0606020202030204" pitchFamily="34" charset="0"/>
              </a:rPr>
              <a:t>en expliquant que c’est un monde écologique, solidaire, en harmonie avec la nature et qui a réussi à limiter le réchauffement climatique et leur indiquer qu’on va essayer de découvrir comment les personnes se déplacent dans ce territoire</a:t>
            </a:r>
          </a:p>
          <a:p>
            <a:pPr marL="742950" lvl="1" indent="-285750">
              <a:buFont typeface="Arial" panose="020B0604020202020204" pitchFamily="34" charset="0"/>
              <a:buChar char="•"/>
            </a:pPr>
            <a:r>
              <a:rPr lang="fr-FR" sz="1100" dirty="0">
                <a:latin typeface="Arial Narrow" panose="020B0606020202030204" pitchFamily="34" charset="0"/>
              </a:rPr>
              <a:t>Les inviter à </a:t>
            </a:r>
            <a:r>
              <a:rPr lang="fr-FR" sz="1100" dirty="0">
                <a:solidFill>
                  <a:srgbClr val="4472C4"/>
                </a:solidFill>
                <a:latin typeface="Arial Narrow" panose="020B0606020202030204" pitchFamily="34" charset="0"/>
              </a:rPr>
              <a:t>découvrir Renaissance </a:t>
            </a:r>
            <a:r>
              <a:rPr lang="fr-FR" sz="1100" cap="all" dirty="0">
                <a:solidFill>
                  <a:srgbClr val="4472C4"/>
                </a:solidFill>
                <a:latin typeface="Arial Narrow" panose="020B0606020202030204" pitchFamily="34" charset="0"/>
              </a:rPr>
              <a:t>é</a:t>
            </a:r>
            <a:r>
              <a:rPr lang="fr-FR" sz="1100" dirty="0">
                <a:solidFill>
                  <a:srgbClr val="4472C4"/>
                </a:solidFill>
                <a:latin typeface="Arial Narrow" panose="020B0606020202030204" pitchFamily="34" charset="0"/>
              </a:rPr>
              <a:t>cologique en jouant à « où est Charlie ? » </a:t>
            </a:r>
            <a:r>
              <a:rPr lang="fr-FR" sz="1100" dirty="0">
                <a:latin typeface="Arial Narrow" panose="020B0606020202030204" pitchFamily="34" charset="0"/>
              </a:rPr>
              <a:t>quelques exemples de questions</a:t>
            </a:r>
            <a:endParaRPr lang="fr-FR" sz="1100" b="1" dirty="0">
              <a:solidFill>
                <a:schemeClr val="accent2"/>
              </a:solidFill>
              <a:latin typeface="Arial Narrow" panose="020B0606020202030204" pitchFamily="34" charset="0"/>
            </a:endParaRPr>
          </a:p>
          <a:p>
            <a:pPr marL="1079500" lvl="2" indent="-165100">
              <a:buFont typeface="Arial Narrow" panose="020B0606020202030204" pitchFamily="34" charset="0"/>
              <a:buChar char="–"/>
            </a:pPr>
            <a:r>
              <a:rPr lang="fr-FR" sz="1100" dirty="0">
                <a:latin typeface="Arial Narrow" panose="020B0606020202030204" pitchFamily="34" charset="0"/>
              </a:rPr>
              <a:t>Trouver 3 différents moyens de se déplacer et de transporter des marchandises. </a:t>
            </a:r>
          </a:p>
          <a:p>
            <a:pPr marL="1079500" lvl="2" indent="-165100">
              <a:buFont typeface="Arial Narrow" panose="020B0606020202030204" pitchFamily="34" charset="0"/>
              <a:buChar char="–"/>
            </a:pPr>
            <a:r>
              <a:rPr lang="fr-FR" sz="1100" dirty="0">
                <a:latin typeface="Arial Narrow" panose="020B0606020202030204" pitchFamily="34" charset="0"/>
              </a:rPr>
              <a:t>Combien y-a-t-il de voitures ? (réponse 9) Est-ce qu’il y a des voitures dans la ville ? Non &gt; Pourquoi ? Parce que tout est à côté (l’école, la boulangerie…) et qu’on peut y aller facilement à pied</a:t>
            </a:r>
          </a:p>
          <a:p>
            <a:pPr marL="1079500" lvl="2" indent="-165100">
              <a:buFont typeface="Arial Narrow" panose="020B0606020202030204" pitchFamily="34" charset="0"/>
              <a:buChar char="–"/>
            </a:pPr>
            <a:r>
              <a:rPr lang="fr-FR" sz="1100" dirty="0">
                <a:latin typeface="Arial Narrow" panose="020B0606020202030204" pitchFamily="34" charset="0"/>
              </a:rPr>
              <a:t>Est-ce qu’il manque un mode de transport (l’avion) ? Dans ce monde on préfère utiliser le train car l’avion émet plein de gaz à effet de serre.</a:t>
            </a:r>
          </a:p>
          <a:p>
            <a:pPr marL="627063" lvl="1" indent="-169863">
              <a:spcAft>
                <a:spcPts val="600"/>
              </a:spcAft>
              <a:buFont typeface="Arial" panose="020B0604020202020204" pitchFamily="34" charset="0"/>
              <a:buChar char="•"/>
            </a:pPr>
            <a:r>
              <a:rPr lang="fr-FR" sz="1100" dirty="0">
                <a:latin typeface="Arial Narrow" panose="020B0606020202030204" pitchFamily="34" charset="0"/>
              </a:rPr>
              <a:t>Chaque enfant écrit son prénom sur un post-it et le colle sur un élément lié aux transports qu’il apprécie.</a:t>
            </a:r>
          </a:p>
          <a:p>
            <a:pPr marL="742950" lvl="1" indent="-285750">
              <a:buFont typeface="Arial" panose="020B0604020202020204" pitchFamily="34" charset="0"/>
              <a:buChar char="•"/>
            </a:pPr>
            <a:endParaRPr lang="fr-FR" sz="700" b="1" dirty="0">
              <a:solidFill>
                <a:schemeClr val="accent2"/>
              </a:solidFill>
              <a:latin typeface="Arial Narrow" panose="020B0606020202030204" pitchFamily="34" charset="0"/>
            </a:endParaRPr>
          </a:p>
          <a:p>
            <a:pPr marL="285750" indent="-285750">
              <a:buFont typeface="Arial" panose="020B0604020202020204" pitchFamily="34" charset="0"/>
              <a:buChar char="•"/>
            </a:pPr>
            <a:r>
              <a:rPr lang="fr-FR" sz="1100" b="1" dirty="0">
                <a:solidFill>
                  <a:srgbClr val="4472C4"/>
                </a:solidFill>
                <a:latin typeface="Arial Narrow" panose="020B0606020202030204" pitchFamily="34" charset="0"/>
              </a:rPr>
              <a:t>10’ Chaque enfant choisit une image, </a:t>
            </a:r>
            <a:r>
              <a:rPr lang="fr-FR" sz="1100" dirty="0">
                <a:latin typeface="Arial Narrow" panose="020B0606020202030204" pitchFamily="34" charset="0"/>
              </a:rPr>
              <a:t>colorie les différents moyens de se déplacer, les infrastructures et trouve le mot à deviner, puis l’accroche à son emplacement sur Renaissance </a:t>
            </a:r>
            <a:r>
              <a:rPr lang="fr-FR" sz="1100" cap="all" dirty="0">
                <a:latin typeface="Arial Narrow" panose="020B0606020202030204" pitchFamily="34" charset="0"/>
              </a:rPr>
              <a:t>é</a:t>
            </a:r>
            <a:r>
              <a:rPr lang="fr-FR" sz="1100" dirty="0">
                <a:latin typeface="Arial Narrow" panose="020B0606020202030204" pitchFamily="34" charset="0"/>
              </a:rPr>
              <a:t>cologique.</a:t>
            </a:r>
            <a:endParaRPr lang="fr-FR" sz="300" dirty="0">
              <a:latin typeface="Arial Narrow" panose="020B0606020202030204" pitchFamily="34" charset="0"/>
            </a:endParaRPr>
          </a:p>
          <a:p>
            <a:pPr marL="285750" indent="-285750">
              <a:buFont typeface="Arial" panose="020B0604020202020204" pitchFamily="34" charset="0"/>
              <a:buChar char="•"/>
            </a:pPr>
            <a:r>
              <a:rPr lang="fr-FR" sz="1100" b="1" dirty="0">
                <a:solidFill>
                  <a:srgbClr val="4472C4"/>
                </a:solidFill>
                <a:latin typeface="Arial Narrow" panose="020B0606020202030204" pitchFamily="34" charset="0"/>
              </a:rPr>
              <a:t>10’ Séquence de clôture </a:t>
            </a:r>
            <a:r>
              <a:rPr lang="fr-FR" sz="1100" dirty="0">
                <a:latin typeface="Arial Narrow" panose="020B0606020202030204" pitchFamily="34" charset="0"/>
              </a:rPr>
              <a:t>: </a:t>
            </a:r>
          </a:p>
          <a:p>
            <a:pPr marL="628650" lvl="1" indent="-171450">
              <a:buFont typeface="Arial Narrow" panose="020B0606020202030204" pitchFamily="34" charset="0"/>
              <a:buChar char="–"/>
            </a:pPr>
            <a:r>
              <a:rPr lang="fr-FR" sz="1100" dirty="0">
                <a:latin typeface="Arial Narrow" panose="020B0606020202030204" pitchFamily="34" charset="0"/>
              </a:rPr>
              <a:t>Avec les CM2 décrire la carte prospective. </a:t>
            </a:r>
          </a:p>
          <a:p>
            <a:pPr marL="628650" lvl="1" indent="-171450">
              <a:buFont typeface="Arial Narrow" panose="020B0606020202030204" pitchFamily="34" charset="0"/>
              <a:buChar char="–"/>
            </a:pPr>
            <a:r>
              <a:rPr lang="fr-FR" sz="1100" dirty="0">
                <a:latin typeface="Arial Narrow" panose="020B0606020202030204" pitchFamily="34" charset="0"/>
              </a:rPr>
              <a:t>Choisir un personnage par les enfants et imaginer ensemble ses activités et tous les modes de transports, et les infrastructures qu’il a utilisées. Leur montrer que nos déplacements dépendent beaucoup de nos activités et de l’aménagement du territoire (si tout est à proximité cela permet de se passer de voiture ; pour développer les voitures électriques il va falloir des bornes de recharges et des énergies renouvelables ; pour développer le vélo il faut des pistes cyclables ; des trains de nuit pour partir loin…).</a:t>
            </a:r>
          </a:p>
        </p:txBody>
      </p:sp>
      <p:sp>
        <p:nvSpPr>
          <p:cNvPr id="3" name="Rectangle 2"/>
          <p:cNvSpPr/>
          <p:nvPr/>
        </p:nvSpPr>
        <p:spPr>
          <a:xfrm>
            <a:off x="0" y="0"/>
            <a:ext cx="9906000" cy="844731"/>
          </a:xfrm>
          <a:prstGeom prst="rect">
            <a:avLst/>
          </a:prstGeom>
          <a:solidFill>
            <a:srgbClr val="4472C4"/>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2800" dirty="0">
                <a:latin typeface="Arial Narrow" panose="020B0606020202030204" pitchFamily="34" charset="0"/>
              </a:rPr>
              <a:t>Propositions d’atelier pour les élémentaires</a:t>
            </a:r>
          </a:p>
        </p:txBody>
      </p:sp>
      <p:sp>
        <p:nvSpPr>
          <p:cNvPr id="4" name="Rectangle 3"/>
          <p:cNvSpPr/>
          <p:nvPr/>
        </p:nvSpPr>
        <p:spPr>
          <a:xfrm>
            <a:off x="4609380" y="975744"/>
            <a:ext cx="5055240" cy="1661993"/>
          </a:xfrm>
          <a:prstGeom prst="rect">
            <a:avLst/>
          </a:prstGeom>
        </p:spPr>
        <p:txBody>
          <a:bodyPr wrap="square">
            <a:spAutoFit/>
          </a:bodyPr>
          <a:lstStyle/>
          <a:p>
            <a:r>
              <a:rPr lang="fr-FR" sz="1400" b="1" dirty="0">
                <a:latin typeface="Arial Narrow" panose="020B0606020202030204" pitchFamily="34" charset="0"/>
              </a:rPr>
              <a:t>Matériel :</a:t>
            </a:r>
          </a:p>
          <a:p>
            <a:pPr marL="171450" indent="-171450">
              <a:buFont typeface="Arial" panose="020B0604020202020204" pitchFamily="34" charset="0"/>
              <a:buChar char="•"/>
            </a:pPr>
            <a:r>
              <a:rPr lang="fr-FR" sz="1100" dirty="0">
                <a:latin typeface="Arial Narrow" panose="020B0606020202030204" pitchFamily="34" charset="0"/>
              </a:rPr>
              <a:t>Achetez Renaissance </a:t>
            </a:r>
            <a:r>
              <a:rPr lang="fr-FR" sz="1100" cap="all" dirty="0">
                <a:latin typeface="Arial Narrow" panose="020B0606020202030204" pitchFamily="34" charset="0"/>
              </a:rPr>
              <a:t>é</a:t>
            </a:r>
            <a:r>
              <a:rPr lang="fr-FR" sz="1100" dirty="0">
                <a:latin typeface="Arial Narrow" panose="020B0606020202030204" pitchFamily="34" charset="0"/>
              </a:rPr>
              <a:t>cologique papier (vous pouvez la plastifier)</a:t>
            </a:r>
            <a:br>
              <a:rPr lang="fr-FR" sz="1100" dirty="0">
                <a:latin typeface="Arial Narrow" panose="020B0606020202030204" pitchFamily="34" charset="0"/>
              </a:rPr>
            </a:br>
            <a:r>
              <a:rPr lang="fr-FR" sz="1100" dirty="0">
                <a:latin typeface="Arial Narrow" panose="020B0606020202030204" pitchFamily="34" charset="0"/>
              </a:rPr>
              <a:t>plus du gros scotch de peintre pour l’accrocher au mur</a:t>
            </a:r>
          </a:p>
          <a:p>
            <a:pPr marL="171450" indent="-171450">
              <a:buFont typeface="Arial" panose="020B0604020202020204" pitchFamily="34" charset="0"/>
              <a:buChar char="•"/>
            </a:pPr>
            <a:r>
              <a:rPr lang="fr-FR" sz="1100" dirty="0">
                <a:latin typeface="Arial Narrow" panose="020B0606020202030204" pitchFamily="34" charset="0"/>
              </a:rPr>
              <a:t>Les cartes chantiers et prospectives, images des véhicules intermédiaires</a:t>
            </a:r>
          </a:p>
          <a:p>
            <a:pPr marL="171450" indent="-171450">
              <a:buFont typeface="Arial" panose="020B0604020202020204" pitchFamily="34" charset="0"/>
              <a:buChar char="•"/>
            </a:pPr>
            <a:r>
              <a:rPr lang="fr-FR" sz="1100" dirty="0">
                <a:latin typeface="Arial Narrow" panose="020B0606020202030204" pitchFamily="34" charset="0"/>
              </a:rPr>
              <a:t>du petit scotch de peintre ou de l’adhésif pour accrocher sur Renaissance </a:t>
            </a:r>
            <a:r>
              <a:rPr lang="fr-FR" sz="1100" cap="all" dirty="0">
                <a:latin typeface="Arial Narrow" panose="020B0606020202030204" pitchFamily="34" charset="0"/>
              </a:rPr>
              <a:t>é</a:t>
            </a:r>
            <a:r>
              <a:rPr lang="fr-FR" sz="1100" dirty="0">
                <a:latin typeface="Arial Narrow" panose="020B0606020202030204" pitchFamily="34" charset="0"/>
              </a:rPr>
              <a:t>cologique les cartes chantiers, prospectives, et l’imagier</a:t>
            </a:r>
          </a:p>
          <a:p>
            <a:pPr marL="171450" indent="-171450">
              <a:buFont typeface="Arial" panose="020B0604020202020204" pitchFamily="34" charset="0"/>
              <a:buChar char="•"/>
            </a:pPr>
            <a:r>
              <a:rPr lang="fr-FR" sz="1100" dirty="0">
                <a:latin typeface="Arial Narrow" panose="020B0606020202030204" pitchFamily="34" charset="0"/>
              </a:rPr>
              <a:t>Plusieurs jeux émissions de gaz à effet de serre</a:t>
            </a:r>
          </a:p>
          <a:p>
            <a:pPr marL="171450" indent="-171450">
              <a:buFont typeface="Arial" panose="020B0604020202020204" pitchFamily="34" charset="0"/>
              <a:buChar char="•"/>
            </a:pPr>
            <a:r>
              <a:rPr lang="fr-FR" sz="1100" dirty="0">
                <a:latin typeface="Arial Narrow" panose="020B0606020202030204" pitchFamily="34" charset="0"/>
              </a:rPr>
              <a:t>Des feutres, des post-</a:t>
            </a:r>
            <a:r>
              <a:rPr lang="fr-FR" sz="1100" dirty="0" err="1">
                <a:latin typeface="Arial Narrow" panose="020B0606020202030204" pitchFamily="34" charset="0"/>
              </a:rPr>
              <a:t>its</a:t>
            </a:r>
            <a:endParaRPr lang="fr-FR" sz="1100" dirty="0">
              <a:latin typeface="Arial Narrow" panose="020B0606020202030204" pitchFamily="34" charset="0"/>
            </a:endParaRPr>
          </a:p>
          <a:p>
            <a:pPr marL="171450" indent="-171450">
              <a:buFont typeface="Arial" panose="020B0604020202020204" pitchFamily="34" charset="0"/>
              <a:buChar char="•"/>
            </a:pPr>
            <a:r>
              <a:rPr lang="fr-FR" sz="1100" dirty="0">
                <a:latin typeface="Arial Narrow" panose="020B0606020202030204" pitchFamily="34" charset="0"/>
              </a:rPr>
              <a:t>Des tables et des chaises pour jouer au jeu et colorier les imagiers</a:t>
            </a:r>
          </a:p>
        </p:txBody>
      </p:sp>
      <p:sp>
        <p:nvSpPr>
          <p:cNvPr id="6" name="Rectangle 5"/>
          <p:cNvSpPr/>
          <p:nvPr/>
        </p:nvSpPr>
        <p:spPr>
          <a:xfrm>
            <a:off x="241379" y="975744"/>
            <a:ext cx="4155960" cy="1492716"/>
          </a:xfrm>
          <a:prstGeom prst="rect">
            <a:avLst/>
          </a:prstGeom>
        </p:spPr>
        <p:txBody>
          <a:bodyPr wrap="square">
            <a:spAutoFit/>
          </a:bodyPr>
          <a:lstStyle/>
          <a:p>
            <a:r>
              <a:rPr lang="fr-FR" sz="1400" b="1" dirty="0">
                <a:latin typeface="Arial Narrow" panose="020B0606020202030204" pitchFamily="34" charset="0"/>
              </a:rPr>
              <a:t>Impression</a:t>
            </a:r>
          </a:p>
          <a:p>
            <a:pPr marL="171450" indent="-171450">
              <a:buFont typeface="Arial" panose="020B0604020202020204" pitchFamily="34" charset="0"/>
              <a:buChar char="•"/>
            </a:pPr>
            <a:r>
              <a:rPr lang="fr-FR" sz="1100" dirty="0">
                <a:latin typeface="Arial Narrow" panose="020B0606020202030204" pitchFamily="34" charset="0"/>
              </a:rPr>
              <a:t>1 imagier-pendu par enfant, à imprimer en recto/verso sur les bords courts en A4 (chaque image étant au format B4)</a:t>
            </a:r>
          </a:p>
          <a:p>
            <a:pPr marL="171450" indent="-171450">
              <a:buFont typeface="Arial" panose="020B0604020202020204" pitchFamily="34" charset="0"/>
              <a:buChar char="•"/>
            </a:pPr>
            <a:r>
              <a:rPr lang="fr-FR" sz="1100" dirty="0">
                <a:latin typeface="Arial Narrow" panose="020B0606020202030204" pitchFamily="34" charset="0"/>
              </a:rPr>
              <a:t>1 image de véhicule intermédiaire par enfants</a:t>
            </a:r>
          </a:p>
          <a:p>
            <a:pPr marL="171450" indent="-171450">
              <a:buFont typeface="Arial" panose="020B0604020202020204" pitchFamily="34" charset="0"/>
              <a:buChar char="•"/>
            </a:pPr>
            <a:r>
              <a:rPr lang="fr-FR" sz="1100" dirty="0">
                <a:latin typeface="Arial Narrow" panose="020B0606020202030204" pitchFamily="34" charset="0"/>
              </a:rPr>
              <a:t>Plusieurs jeux émissions de gaz à effet de serre des modes de transport, à imprimer en recto verso A4 sur les bords courts et à plastifier (1 pour 3-4 enfants)</a:t>
            </a:r>
          </a:p>
          <a:p>
            <a:pPr marL="171450" indent="-171450">
              <a:buFont typeface="Arial" panose="020B0604020202020204" pitchFamily="34" charset="0"/>
              <a:buChar char="•"/>
            </a:pPr>
            <a:r>
              <a:rPr lang="fr-FR" sz="1100" dirty="0">
                <a:latin typeface="Arial Narrow" panose="020B0606020202030204" pitchFamily="34" charset="0"/>
              </a:rPr>
              <a:t>Les cartes chantiers et prospectives à imprimer en recto A4 et à plastifier</a:t>
            </a:r>
          </a:p>
        </p:txBody>
      </p:sp>
    </p:spTree>
    <p:extLst>
      <p:ext uri="{BB962C8B-B14F-4D97-AF65-F5344CB8AC3E}">
        <p14:creationId xmlns:p14="http://schemas.microsoft.com/office/powerpoint/2010/main" val="4190572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a:solidFill>
            <a:schemeClr val="accent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4000" dirty="0">
                <a:latin typeface="Arial Narrow" panose="020B0606020202030204" pitchFamily="34" charset="0"/>
              </a:rPr>
              <a:t>Partie destinée </a:t>
            </a:r>
          </a:p>
          <a:p>
            <a:pPr algn="ctr"/>
            <a:r>
              <a:rPr lang="fr-FR" sz="4000" dirty="0">
                <a:latin typeface="Arial Narrow" panose="020B0606020202030204" pitchFamily="34" charset="0"/>
              </a:rPr>
              <a:t>aux professeurs et animateurs</a:t>
            </a:r>
          </a:p>
        </p:txBody>
      </p:sp>
    </p:spTree>
    <p:extLst>
      <p:ext uri="{BB962C8B-B14F-4D97-AF65-F5344CB8AC3E}">
        <p14:creationId xmlns:p14="http://schemas.microsoft.com/office/powerpoint/2010/main" val="1751290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e 4"/>
          <p:cNvGrpSpPr/>
          <p:nvPr/>
        </p:nvGrpSpPr>
        <p:grpSpPr>
          <a:xfrm>
            <a:off x="129104" y="1314451"/>
            <a:ext cx="9338746" cy="5162550"/>
            <a:chOff x="129104" y="1838325"/>
            <a:chExt cx="12442002" cy="7031063"/>
          </a:xfrm>
        </p:grpSpPr>
        <p:pic>
          <p:nvPicPr>
            <p:cNvPr id="6" name="Image 5"/>
            <p:cNvPicPr>
              <a:picLocks noChangeAspect="1"/>
            </p:cNvPicPr>
            <p:nvPr/>
          </p:nvPicPr>
          <p:blipFill>
            <a:blip r:embed="rId2"/>
            <a:stretch>
              <a:fillRect/>
            </a:stretch>
          </p:blipFill>
          <p:spPr>
            <a:xfrm>
              <a:off x="129104" y="1838325"/>
              <a:ext cx="12442002" cy="6700368"/>
            </a:xfrm>
            <a:prstGeom prst="rect">
              <a:avLst/>
            </a:prstGeom>
          </p:spPr>
        </p:pic>
        <p:sp>
          <p:nvSpPr>
            <p:cNvPr id="7" name="ZoneTexte 6"/>
            <p:cNvSpPr txBox="1"/>
            <p:nvPr/>
          </p:nvSpPr>
          <p:spPr>
            <a:xfrm>
              <a:off x="1184856" y="850005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2,75 tonnes</a:t>
              </a:r>
            </a:p>
          </p:txBody>
        </p:sp>
        <p:sp>
          <p:nvSpPr>
            <p:cNvPr id="8" name="ZoneTexte 7"/>
            <p:cNvSpPr txBox="1"/>
            <p:nvPr/>
          </p:nvSpPr>
          <p:spPr>
            <a:xfrm>
              <a:off x="3758972" y="850005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2,45 tonnes</a:t>
              </a:r>
            </a:p>
          </p:txBody>
        </p:sp>
        <p:sp>
          <p:nvSpPr>
            <p:cNvPr id="9" name="ZoneTexte 8"/>
            <p:cNvSpPr txBox="1"/>
            <p:nvPr/>
          </p:nvSpPr>
          <p:spPr>
            <a:xfrm>
              <a:off x="6023507" y="849788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1,95 tonnes</a:t>
              </a:r>
            </a:p>
          </p:txBody>
        </p:sp>
        <p:sp>
          <p:nvSpPr>
            <p:cNvPr id="10" name="ZoneTexte 9"/>
            <p:cNvSpPr txBox="1"/>
            <p:nvPr/>
          </p:nvSpPr>
          <p:spPr>
            <a:xfrm>
              <a:off x="8469383" y="8494650"/>
              <a:ext cx="126188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1,7 tonnes</a:t>
              </a:r>
            </a:p>
          </p:txBody>
        </p:sp>
        <p:sp>
          <p:nvSpPr>
            <p:cNvPr id="11" name="ZoneTexte 10"/>
            <p:cNvSpPr txBox="1"/>
            <p:nvPr/>
          </p:nvSpPr>
          <p:spPr>
            <a:xfrm>
              <a:off x="10862158" y="8485507"/>
              <a:ext cx="126188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1,3 tonnes</a:t>
              </a:r>
            </a:p>
          </p:txBody>
        </p:sp>
      </p:grpSp>
      <p:sp>
        <p:nvSpPr>
          <p:cNvPr id="2" name="Titre 1"/>
          <p:cNvSpPr>
            <a:spLocks noGrp="1"/>
          </p:cNvSpPr>
          <p:nvPr>
            <p:ph type="title"/>
          </p:nvPr>
        </p:nvSpPr>
        <p:spPr>
          <a:xfrm>
            <a:off x="0" y="0"/>
            <a:ext cx="9906000" cy="712177"/>
          </a:xfrm>
          <a:solidFill>
            <a:schemeClr val="accent5"/>
          </a:solidFill>
        </p:spPr>
        <p:txBody>
          <a:bodyPr>
            <a:normAutofit/>
          </a:bodyPr>
          <a:lstStyle/>
          <a:p>
            <a:pPr algn="ctr"/>
            <a:r>
              <a:rPr lang="fr-FR" sz="3200" dirty="0">
                <a:solidFill>
                  <a:schemeClr val="bg1"/>
                </a:solidFill>
                <a:latin typeface="Arial Narrow" panose="020B0606020202030204" pitchFamily="34" charset="0"/>
              </a:rPr>
              <a:t>Les émissions de gaz à effet de serre d’un Français</a:t>
            </a:r>
          </a:p>
        </p:txBody>
      </p:sp>
      <p:sp>
        <p:nvSpPr>
          <p:cNvPr id="4" name="Rectangle à coins arrondis 3"/>
          <p:cNvSpPr/>
          <p:nvPr/>
        </p:nvSpPr>
        <p:spPr>
          <a:xfrm>
            <a:off x="6780362" y="1314451"/>
            <a:ext cx="1949573" cy="730009"/>
          </a:xfrm>
          <a:prstGeom prst="roundRect">
            <a:avLst/>
          </a:prstGeom>
          <a:solidFill>
            <a:srgbClr val="4472C4"/>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2000" b="1" dirty="0">
                <a:latin typeface="Bahnschrift" panose="020B0502040204020203" pitchFamily="34" charset="0"/>
              </a:rPr>
              <a:t>Objectif 2050 :</a:t>
            </a:r>
          </a:p>
          <a:p>
            <a:pPr algn="ctr"/>
            <a:r>
              <a:rPr lang="fr-FR" sz="2000" b="1" dirty="0">
                <a:latin typeface="Bahnschrift" panose="020B0502040204020203" pitchFamily="34" charset="0"/>
              </a:rPr>
              <a:t>2 tonnes</a:t>
            </a:r>
          </a:p>
        </p:txBody>
      </p:sp>
    </p:spTree>
    <p:extLst>
      <p:ext uri="{BB962C8B-B14F-4D97-AF65-F5344CB8AC3E}">
        <p14:creationId xmlns:p14="http://schemas.microsoft.com/office/powerpoint/2010/main" val="2819908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 27"/>
          <p:cNvPicPr>
            <a:picLocks noChangeAspect="1"/>
          </p:cNvPicPr>
          <p:nvPr/>
        </p:nvPicPr>
        <p:blipFill>
          <a:blip r:embed="rId2"/>
          <a:stretch>
            <a:fillRect/>
          </a:stretch>
        </p:blipFill>
        <p:spPr>
          <a:xfrm>
            <a:off x="5123387" y="1562467"/>
            <a:ext cx="4436037" cy="1682764"/>
          </a:xfrm>
          <a:prstGeom prst="rect">
            <a:avLst/>
          </a:prstGeom>
        </p:spPr>
      </p:pic>
      <p:sp>
        <p:nvSpPr>
          <p:cNvPr id="4" name="ZoneTexte 3"/>
          <p:cNvSpPr txBox="1"/>
          <p:nvPr/>
        </p:nvSpPr>
        <p:spPr>
          <a:xfrm>
            <a:off x="5123387" y="991020"/>
            <a:ext cx="4782613" cy="584775"/>
          </a:xfrm>
          <a:prstGeom prst="rect">
            <a:avLst/>
          </a:prstGeom>
          <a:noFill/>
          <a:ln w="28575">
            <a:noFill/>
          </a:ln>
        </p:spPr>
        <p:txBody>
          <a:bodyPr wrap="square" rtlCol="0">
            <a:spAutoFit/>
          </a:bodyPr>
          <a:lstStyle/>
          <a:p>
            <a:r>
              <a:rPr lang="fr-FR" sz="1600" b="1" dirty="0">
                <a:latin typeface="Arial Narrow" panose="020B0606020202030204" pitchFamily="34" charset="0"/>
              </a:rPr>
              <a:t>Répartition des émissions de Gaz à effet de serre des transports en France</a:t>
            </a:r>
          </a:p>
        </p:txBody>
      </p:sp>
      <p:sp>
        <p:nvSpPr>
          <p:cNvPr id="6" name="ZoneTexte 5"/>
          <p:cNvSpPr txBox="1"/>
          <p:nvPr/>
        </p:nvSpPr>
        <p:spPr>
          <a:xfrm>
            <a:off x="180922" y="982441"/>
            <a:ext cx="4586512" cy="400110"/>
          </a:xfrm>
          <a:prstGeom prst="rect">
            <a:avLst/>
          </a:prstGeom>
          <a:noFill/>
        </p:spPr>
        <p:txBody>
          <a:bodyPr wrap="none" rtlCol="0">
            <a:spAutoFit/>
          </a:bodyPr>
          <a:lstStyle/>
          <a:p>
            <a:r>
              <a:rPr lang="fr-FR" sz="2000" b="1" dirty="0">
                <a:solidFill>
                  <a:schemeClr val="accent2"/>
                </a:solidFill>
                <a:latin typeface="Arial Narrow" panose="020B0606020202030204" pitchFamily="34" charset="0"/>
              </a:rPr>
              <a:t>Émissions de gaz à effet de serre en France</a:t>
            </a:r>
          </a:p>
        </p:txBody>
      </p:sp>
      <p:sp>
        <p:nvSpPr>
          <p:cNvPr id="7" name="ZoneTexte 6"/>
          <p:cNvSpPr txBox="1"/>
          <p:nvPr/>
        </p:nvSpPr>
        <p:spPr>
          <a:xfrm>
            <a:off x="7099046" y="3276778"/>
            <a:ext cx="2544128" cy="246221"/>
          </a:xfrm>
          <a:prstGeom prst="rect">
            <a:avLst/>
          </a:prstGeom>
          <a:noFill/>
        </p:spPr>
        <p:txBody>
          <a:bodyPr wrap="square" rtlCol="0">
            <a:spAutoFit/>
          </a:bodyPr>
          <a:lstStyle/>
          <a:p>
            <a:pPr>
              <a:spcAft>
                <a:spcPts val="300"/>
              </a:spcAft>
            </a:pPr>
            <a:r>
              <a:rPr lang="fr-FR" sz="1000" dirty="0">
                <a:latin typeface="Arial Narrow" panose="020B0606020202030204" pitchFamily="34" charset="0"/>
                <a:cs typeface="Calibri" panose="020F0502020204030204" pitchFamily="34" charset="0"/>
              </a:rPr>
              <a:t>Source : Rapport haut conseil pour le climat 2025</a:t>
            </a:r>
          </a:p>
        </p:txBody>
      </p:sp>
      <p:sp>
        <p:nvSpPr>
          <p:cNvPr id="15" name="Titre 1"/>
          <p:cNvSpPr>
            <a:spLocks noGrp="1"/>
          </p:cNvSpPr>
          <p:nvPr>
            <p:ph type="title"/>
          </p:nvPr>
        </p:nvSpPr>
        <p:spPr>
          <a:xfrm>
            <a:off x="0" y="0"/>
            <a:ext cx="9906000" cy="897147"/>
          </a:xfrm>
          <a:solidFill>
            <a:schemeClr val="accent5"/>
          </a:solidFill>
        </p:spPr>
        <p:txBody>
          <a:bodyPr>
            <a:normAutofit/>
          </a:bodyPr>
          <a:lstStyle/>
          <a:p>
            <a:pPr algn="ctr"/>
            <a:r>
              <a:rPr lang="fr-FR" sz="2800" dirty="0">
                <a:solidFill>
                  <a:schemeClr val="bg1"/>
                </a:solidFill>
                <a:latin typeface="Aptos Narrow" panose="020B0004020202020204" pitchFamily="34" charset="0"/>
              </a:rPr>
              <a:t>Les émissions de gaz à effet de serre de la mobilité</a:t>
            </a:r>
          </a:p>
        </p:txBody>
      </p:sp>
      <p:sp>
        <p:nvSpPr>
          <p:cNvPr id="17" name="ZoneTexte 16"/>
          <p:cNvSpPr txBox="1"/>
          <p:nvPr/>
        </p:nvSpPr>
        <p:spPr>
          <a:xfrm>
            <a:off x="206950" y="3103335"/>
            <a:ext cx="5167307" cy="1754326"/>
          </a:xfrm>
          <a:prstGeom prst="rect">
            <a:avLst/>
          </a:prstGeom>
          <a:noFill/>
        </p:spPr>
        <p:txBody>
          <a:bodyPr wrap="square" rtlCol="0">
            <a:spAutoFit/>
          </a:bodyPr>
          <a:lstStyle/>
          <a:p>
            <a:r>
              <a:rPr lang="fr-FR" sz="2000" b="1" dirty="0">
                <a:latin typeface="Arial Narrow" panose="020B0606020202030204" pitchFamily="34" charset="0"/>
                <a:cs typeface="Calibri" panose="020F0502020204030204" pitchFamily="34" charset="0"/>
              </a:rPr>
              <a:t>Mobilité quotidienne</a:t>
            </a:r>
          </a:p>
          <a:p>
            <a:r>
              <a:rPr lang="fr-FR" sz="1200" dirty="0">
                <a:latin typeface="Arial Narrow" panose="020B0606020202030204" pitchFamily="34" charset="0"/>
              </a:rPr>
              <a:t>Chaque Français parcourt en moyenne </a:t>
            </a:r>
            <a:r>
              <a:rPr lang="fr-FR" sz="1200" b="1" dirty="0">
                <a:latin typeface="Arial Narrow" panose="020B0606020202030204" pitchFamily="34" charset="0"/>
              </a:rPr>
              <a:t>10 000 km par an pour ses trajets quotidiens</a:t>
            </a:r>
            <a:r>
              <a:rPr lang="fr-FR" sz="1200" dirty="0">
                <a:latin typeface="Arial Narrow" panose="020B0606020202030204" pitchFamily="34" charset="0"/>
              </a:rPr>
              <a:t>, qui représentent 98% des déplacements et 60 % des distances parcourues. 83 % de ces distances sont effectuées en voitures, 8 % en transports en commun et 3 % à vélo. </a:t>
            </a:r>
            <a:br>
              <a:rPr lang="fr-FR" sz="1600" dirty="0">
                <a:latin typeface="Arial Narrow" panose="020B0606020202030204" pitchFamily="34" charset="0"/>
              </a:rPr>
            </a:br>
            <a:r>
              <a:rPr lang="fr-FR" sz="1050" i="1" dirty="0">
                <a:latin typeface="Arial Narrow" panose="020B0606020202030204" pitchFamily="34" charset="0"/>
              </a:rPr>
              <a:t>Source : Le Shift Project – Il nous faut un plan – Mobilité quotidienne</a:t>
            </a:r>
            <a:endParaRPr lang="fr-FR" sz="1600" i="1" dirty="0">
              <a:latin typeface="Arial Narrow" panose="020B0606020202030204" pitchFamily="34" charset="0"/>
            </a:endParaRPr>
          </a:p>
          <a:p>
            <a:endParaRPr lang="fr-FR" sz="500" dirty="0">
              <a:latin typeface="Arial Narrow" panose="020B0606020202030204" pitchFamily="34" charset="0"/>
            </a:endParaRPr>
          </a:p>
          <a:p>
            <a:r>
              <a:rPr lang="fr-FR" sz="1200" dirty="0">
                <a:latin typeface="Arial Narrow" panose="020B0606020202030204" pitchFamily="34" charset="0"/>
              </a:rPr>
              <a:t>Dans la Métropole de Montpellier</a:t>
            </a:r>
          </a:p>
          <a:p>
            <a:pPr marL="285750" indent="-285750">
              <a:buFont typeface="Arial" panose="020B0604020202020204" pitchFamily="34" charset="0"/>
              <a:buChar char="•"/>
            </a:pPr>
            <a:r>
              <a:rPr lang="fr-FR" sz="1200" dirty="0">
                <a:latin typeface="Arial Narrow" panose="020B0606020202030204" pitchFamily="34" charset="0"/>
              </a:rPr>
              <a:t>25 % des déplacements de moins de 1 km sont faits en voiture</a:t>
            </a:r>
          </a:p>
          <a:p>
            <a:pPr marL="285750" indent="-285750">
              <a:buFont typeface="Arial" panose="020B0604020202020204" pitchFamily="34" charset="0"/>
              <a:buChar char="•"/>
            </a:pPr>
            <a:r>
              <a:rPr lang="fr-FR" sz="1200" dirty="0">
                <a:latin typeface="Arial Narrow" panose="020B0606020202030204" pitchFamily="34" charset="0"/>
              </a:rPr>
              <a:t>60 % des déplacements entre 1-3 km sont faits en voiture </a:t>
            </a:r>
          </a:p>
        </p:txBody>
      </p:sp>
      <p:pic>
        <p:nvPicPr>
          <p:cNvPr id="18"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6880" y="4227176"/>
            <a:ext cx="670555" cy="52769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9" name="ZoneTexte 18"/>
          <p:cNvSpPr txBox="1"/>
          <p:nvPr/>
        </p:nvSpPr>
        <p:spPr>
          <a:xfrm>
            <a:off x="5751759" y="4046989"/>
            <a:ext cx="3845925" cy="707886"/>
          </a:xfrm>
          <a:prstGeom prst="rect">
            <a:avLst/>
          </a:prstGeom>
          <a:noFill/>
        </p:spPr>
        <p:txBody>
          <a:bodyPr wrap="none" rtlCol="0">
            <a:spAutoFit/>
          </a:bodyPr>
          <a:lstStyle/>
          <a:p>
            <a:r>
              <a:rPr lang="fr-FR" sz="2000" b="1" dirty="0">
                <a:latin typeface="Arial Narrow" panose="020B0606020202030204" pitchFamily="34" charset="0"/>
                <a:cs typeface="Calibri" panose="020F0502020204030204" pitchFamily="34" charset="0"/>
              </a:rPr>
              <a:t>Mobilité longues distances </a:t>
            </a:r>
          </a:p>
          <a:p>
            <a:r>
              <a:rPr lang="fr-FR" sz="2000" b="1" dirty="0">
                <a:solidFill>
                  <a:schemeClr val="accent2"/>
                </a:solidFill>
                <a:latin typeface="Arial Narrow" panose="020B0606020202030204" pitchFamily="34" charset="0"/>
              </a:rPr>
              <a:t>9% des émissions nationales de CO</a:t>
            </a:r>
            <a:r>
              <a:rPr lang="fr-FR" sz="2000" b="1" baseline="-25000" dirty="0">
                <a:solidFill>
                  <a:schemeClr val="accent2"/>
                </a:solidFill>
                <a:latin typeface="Arial Narrow" panose="020B0606020202030204" pitchFamily="34" charset="0"/>
              </a:rPr>
              <a:t>2</a:t>
            </a:r>
          </a:p>
        </p:txBody>
      </p:sp>
      <p:sp>
        <p:nvSpPr>
          <p:cNvPr id="20" name="ZoneTexte 19"/>
          <p:cNvSpPr txBox="1"/>
          <p:nvPr/>
        </p:nvSpPr>
        <p:spPr>
          <a:xfrm>
            <a:off x="5751759" y="4754875"/>
            <a:ext cx="3891415" cy="1554272"/>
          </a:xfrm>
          <a:prstGeom prst="rect">
            <a:avLst/>
          </a:prstGeom>
          <a:noFill/>
        </p:spPr>
        <p:txBody>
          <a:bodyPr wrap="square" rtlCol="0">
            <a:spAutoFit/>
          </a:bodyPr>
          <a:lstStyle/>
          <a:p>
            <a:r>
              <a:rPr lang="fr-FR" sz="1200" dirty="0">
                <a:latin typeface="Arial Narrow" panose="020B0606020202030204" pitchFamily="34" charset="0"/>
              </a:rPr>
              <a:t>Chaque Français fait </a:t>
            </a:r>
            <a:r>
              <a:rPr lang="fr-FR" sz="1200" b="1" dirty="0">
                <a:latin typeface="Arial Narrow" panose="020B0606020202030204" pitchFamily="34" charset="0"/>
              </a:rPr>
              <a:t>8 500 km, en moyenne, de trajets longues distances (supérieur à 80 km) </a:t>
            </a:r>
            <a:r>
              <a:rPr lang="fr-FR" sz="1200" dirty="0">
                <a:latin typeface="Arial Narrow" panose="020B0606020202030204" pitchFamily="34" charset="0"/>
              </a:rPr>
              <a:t>chaque année pour : le travail, aller voir des proches, partir en vacances…</a:t>
            </a:r>
          </a:p>
          <a:p>
            <a:r>
              <a:rPr lang="fr-FR" sz="1200" dirty="0">
                <a:latin typeface="Arial Narrow" panose="020B0606020202030204" pitchFamily="34" charset="0"/>
              </a:rPr>
              <a:t>85 % de ces distances sont effectuées en avion ou en voiture et seulement 12 % en train, alors qu’il émet 40 fois moins. L’avion long-courrier, qui représente 2 % des voyages et émet à lui seul 1/3 des émissions.</a:t>
            </a:r>
          </a:p>
          <a:p>
            <a:r>
              <a:rPr lang="fr-FR" sz="1100" i="1" dirty="0">
                <a:latin typeface="Arial Narrow" panose="020B0606020202030204" pitchFamily="34" charset="0"/>
              </a:rPr>
              <a:t>Source : Le Shift Project – Il nous faut un plan – Mobilité longue distance</a:t>
            </a:r>
          </a:p>
        </p:txBody>
      </p:sp>
      <p:sp>
        <p:nvSpPr>
          <p:cNvPr id="21" name="ZoneTexte 20"/>
          <p:cNvSpPr txBox="1"/>
          <p:nvPr/>
        </p:nvSpPr>
        <p:spPr>
          <a:xfrm>
            <a:off x="224052" y="5266652"/>
            <a:ext cx="4416594" cy="477054"/>
          </a:xfrm>
          <a:prstGeom prst="rect">
            <a:avLst/>
          </a:prstGeom>
          <a:noFill/>
        </p:spPr>
        <p:txBody>
          <a:bodyPr wrap="none" rtlCol="0">
            <a:spAutoFit/>
          </a:bodyPr>
          <a:lstStyle/>
          <a:p>
            <a:r>
              <a:rPr lang="fr-FR" sz="2500" b="1" dirty="0">
                <a:latin typeface="Arial Narrow" panose="020B0606020202030204" pitchFamily="34" charset="0"/>
                <a:cs typeface="Calibri" panose="020F0502020204030204" pitchFamily="34" charset="0"/>
              </a:rPr>
              <a:t>Fret </a:t>
            </a:r>
            <a:r>
              <a:rPr lang="fr-FR" sz="2000" b="1" dirty="0">
                <a:solidFill>
                  <a:schemeClr val="accent2"/>
                </a:solidFill>
                <a:latin typeface="Arial Narrow" panose="020B0606020202030204" pitchFamily="34" charset="0"/>
              </a:rPr>
              <a:t>9% des émissions nationales de CO</a:t>
            </a:r>
            <a:r>
              <a:rPr lang="fr-FR" sz="2000" b="1" baseline="-25000" dirty="0">
                <a:solidFill>
                  <a:schemeClr val="accent2"/>
                </a:solidFill>
                <a:latin typeface="Arial Narrow" panose="020B0606020202030204" pitchFamily="34" charset="0"/>
              </a:rPr>
              <a:t>2</a:t>
            </a:r>
          </a:p>
        </p:txBody>
      </p:sp>
      <p:sp>
        <p:nvSpPr>
          <p:cNvPr id="22" name="ZoneTexte 21"/>
          <p:cNvSpPr txBox="1"/>
          <p:nvPr/>
        </p:nvSpPr>
        <p:spPr>
          <a:xfrm>
            <a:off x="224052" y="5674908"/>
            <a:ext cx="5588092" cy="738664"/>
          </a:xfrm>
          <a:prstGeom prst="rect">
            <a:avLst/>
          </a:prstGeom>
          <a:noFill/>
        </p:spPr>
        <p:txBody>
          <a:bodyPr wrap="square" rtlCol="0">
            <a:spAutoFit/>
          </a:bodyPr>
          <a:lstStyle/>
          <a:p>
            <a:r>
              <a:rPr lang="fr-FR" sz="1200" dirty="0">
                <a:latin typeface="Arial Narrow" panose="020B0606020202030204" pitchFamily="34" charset="0"/>
              </a:rPr>
              <a:t>27 tonnes transportées sur 200 km par Français et par an.</a:t>
            </a:r>
          </a:p>
          <a:p>
            <a:r>
              <a:rPr lang="fr-FR" sz="1200" dirty="0">
                <a:latin typeface="Arial Narrow" panose="020B0606020202030204" pitchFamily="34" charset="0"/>
              </a:rPr>
              <a:t>89% des marchandises transportées par la route (contre 34% en 1960) et 9% par le ferroviaire</a:t>
            </a:r>
            <a:r>
              <a:rPr lang="fr-FR" sz="1800" dirty="0">
                <a:latin typeface="Arial Narrow" panose="020B0606020202030204" pitchFamily="34" charset="0"/>
              </a:rPr>
              <a:t>.</a:t>
            </a:r>
          </a:p>
          <a:p>
            <a:r>
              <a:rPr lang="fr-FR" sz="1100" i="1" dirty="0">
                <a:latin typeface="Arial Narrow" panose="020B0606020202030204" pitchFamily="34" charset="0"/>
              </a:rPr>
              <a:t>Source : Le Shift Project – Il nous faut un plan – Fret</a:t>
            </a:r>
          </a:p>
        </p:txBody>
      </p:sp>
      <p:sp>
        <p:nvSpPr>
          <p:cNvPr id="23" name="ZoneTexte 22"/>
          <p:cNvSpPr txBox="1"/>
          <p:nvPr/>
        </p:nvSpPr>
        <p:spPr>
          <a:xfrm>
            <a:off x="5409231" y="1792145"/>
            <a:ext cx="663964" cy="400110"/>
          </a:xfrm>
          <a:prstGeom prst="rect">
            <a:avLst/>
          </a:prstGeom>
          <a:noFill/>
        </p:spPr>
        <p:txBody>
          <a:bodyPr wrap="none" rtlCol="0">
            <a:spAutoFit/>
          </a:bodyPr>
          <a:lstStyle/>
          <a:p>
            <a:r>
              <a:rPr lang="fr-FR" sz="2000" b="1" dirty="0">
                <a:solidFill>
                  <a:schemeClr val="bg1"/>
                </a:solidFill>
                <a:latin typeface="Arial Narrow" panose="020B0606020202030204" pitchFamily="34" charset="0"/>
              </a:rPr>
              <a:t>56 %</a:t>
            </a:r>
          </a:p>
        </p:txBody>
      </p:sp>
      <p:sp>
        <p:nvSpPr>
          <p:cNvPr id="24" name="ZoneTexte 23"/>
          <p:cNvSpPr txBox="1"/>
          <p:nvPr/>
        </p:nvSpPr>
        <p:spPr>
          <a:xfrm>
            <a:off x="6513758" y="1898170"/>
            <a:ext cx="617477" cy="369332"/>
          </a:xfrm>
          <a:prstGeom prst="rect">
            <a:avLst/>
          </a:prstGeom>
          <a:noFill/>
        </p:spPr>
        <p:txBody>
          <a:bodyPr wrap="none" rtlCol="0">
            <a:spAutoFit/>
          </a:bodyPr>
          <a:lstStyle/>
          <a:p>
            <a:r>
              <a:rPr lang="fr-FR" b="1" dirty="0">
                <a:solidFill>
                  <a:schemeClr val="bg1"/>
                </a:solidFill>
                <a:latin typeface="Arial Narrow" panose="020B0606020202030204" pitchFamily="34" charset="0"/>
              </a:rPr>
              <a:t>22 %</a:t>
            </a:r>
          </a:p>
        </p:txBody>
      </p:sp>
      <p:sp>
        <p:nvSpPr>
          <p:cNvPr id="25" name="ZoneTexte 24"/>
          <p:cNvSpPr txBox="1"/>
          <p:nvPr/>
        </p:nvSpPr>
        <p:spPr>
          <a:xfrm>
            <a:off x="7429385" y="1964188"/>
            <a:ext cx="617477" cy="369332"/>
          </a:xfrm>
          <a:prstGeom prst="rect">
            <a:avLst/>
          </a:prstGeom>
          <a:noFill/>
        </p:spPr>
        <p:txBody>
          <a:bodyPr wrap="none" rtlCol="0">
            <a:spAutoFit/>
          </a:bodyPr>
          <a:lstStyle/>
          <a:p>
            <a:r>
              <a:rPr lang="fr-FR" b="1" dirty="0">
                <a:solidFill>
                  <a:schemeClr val="bg1"/>
                </a:solidFill>
                <a:latin typeface="Arial Narrow" panose="020B0606020202030204" pitchFamily="34" charset="0"/>
              </a:rPr>
              <a:t>16 %</a:t>
            </a:r>
          </a:p>
        </p:txBody>
      </p:sp>
      <p:sp>
        <p:nvSpPr>
          <p:cNvPr id="26" name="ZoneTexte 25"/>
          <p:cNvSpPr txBox="1"/>
          <p:nvPr/>
        </p:nvSpPr>
        <p:spPr>
          <a:xfrm>
            <a:off x="8199638" y="1769851"/>
            <a:ext cx="473206" cy="338554"/>
          </a:xfrm>
          <a:prstGeom prst="rect">
            <a:avLst/>
          </a:prstGeom>
          <a:noFill/>
        </p:spPr>
        <p:txBody>
          <a:bodyPr wrap="none" rtlCol="0">
            <a:spAutoFit/>
          </a:bodyPr>
          <a:lstStyle/>
          <a:p>
            <a:r>
              <a:rPr lang="fr-FR" sz="1600" b="1" dirty="0">
                <a:latin typeface="Arial Narrow" panose="020B0606020202030204" pitchFamily="34" charset="0"/>
              </a:rPr>
              <a:t>3 %</a:t>
            </a:r>
          </a:p>
        </p:txBody>
      </p:sp>
      <p:sp>
        <p:nvSpPr>
          <p:cNvPr id="27" name="ZoneTexte 26"/>
          <p:cNvSpPr txBox="1"/>
          <p:nvPr/>
        </p:nvSpPr>
        <p:spPr>
          <a:xfrm>
            <a:off x="8848736" y="1774507"/>
            <a:ext cx="473206" cy="338554"/>
          </a:xfrm>
          <a:prstGeom prst="rect">
            <a:avLst/>
          </a:prstGeom>
          <a:noFill/>
        </p:spPr>
        <p:txBody>
          <a:bodyPr wrap="none" rtlCol="0">
            <a:spAutoFit/>
          </a:bodyPr>
          <a:lstStyle/>
          <a:p>
            <a:r>
              <a:rPr lang="fr-FR" sz="1600" b="1" dirty="0">
                <a:latin typeface="Arial Narrow" panose="020B0606020202030204" pitchFamily="34" charset="0"/>
              </a:rPr>
              <a:t>3 %</a:t>
            </a:r>
          </a:p>
        </p:txBody>
      </p:sp>
      <p:sp>
        <p:nvSpPr>
          <p:cNvPr id="29" name="ZoneTexte 28"/>
          <p:cNvSpPr txBox="1"/>
          <p:nvPr/>
        </p:nvSpPr>
        <p:spPr>
          <a:xfrm>
            <a:off x="183498" y="1267974"/>
            <a:ext cx="4717512" cy="461665"/>
          </a:xfrm>
          <a:prstGeom prst="rect">
            <a:avLst/>
          </a:prstGeom>
          <a:noFill/>
        </p:spPr>
        <p:txBody>
          <a:bodyPr wrap="square" rtlCol="0">
            <a:spAutoFit/>
          </a:bodyPr>
          <a:lstStyle/>
          <a:p>
            <a:r>
              <a:rPr lang="fr-FR" sz="1200" b="1" dirty="0">
                <a:latin typeface="Bahnschrift Light" panose="020B0502040204020203" pitchFamily="34" charset="0"/>
                <a:cs typeface="Calibri" panose="020F0502020204030204" pitchFamily="34" charset="0"/>
              </a:rPr>
              <a:t>Les transports représentent 24 % des émissions de gaz à effet de serre dans l’empreinte carbone des Français</a:t>
            </a:r>
            <a:endParaRPr lang="fr-FR" sz="1200" b="1" dirty="0">
              <a:solidFill>
                <a:srgbClr val="00B050"/>
              </a:solidFill>
              <a:latin typeface="Bahnschrift Light" panose="020B0502040204020203" pitchFamily="34" charset="0"/>
              <a:cs typeface="Calibri" panose="020F0502020204030204" pitchFamily="34" charset="0"/>
            </a:endParaRPr>
          </a:p>
        </p:txBody>
      </p:sp>
      <p:sp>
        <p:nvSpPr>
          <p:cNvPr id="30" name="ZoneTexte 29"/>
          <p:cNvSpPr txBox="1"/>
          <p:nvPr/>
        </p:nvSpPr>
        <p:spPr>
          <a:xfrm>
            <a:off x="3510094" y="1578325"/>
            <a:ext cx="1564204" cy="153888"/>
          </a:xfrm>
          <a:prstGeom prst="rect">
            <a:avLst/>
          </a:prstGeom>
          <a:noFill/>
        </p:spPr>
        <p:txBody>
          <a:bodyPr wrap="square" rtlCol="0">
            <a:spAutoFit/>
          </a:bodyPr>
          <a:lstStyle/>
          <a:p>
            <a:r>
              <a:rPr lang="fr-FR" sz="400" dirty="0"/>
              <a:t>Source :  les chiffres clés du climat CGDD 2025 </a:t>
            </a:r>
          </a:p>
        </p:txBody>
      </p:sp>
    </p:spTree>
    <p:extLst>
      <p:ext uri="{BB962C8B-B14F-4D97-AF65-F5344CB8AC3E}">
        <p14:creationId xmlns:p14="http://schemas.microsoft.com/office/powerpoint/2010/main" val="4090540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27584" y="1516424"/>
            <a:ext cx="9906000" cy="2906004"/>
          </a:xfrm>
          <a:prstGeom prst="rect">
            <a:avLst/>
          </a:prstGeom>
        </p:spPr>
      </p:pic>
      <p:sp>
        <p:nvSpPr>
          <p:cNvPr id="45" name="ZoneTexte 44"/>
          <p:cNvSpPr txBox="1"/>
          <p:nvPr/>
        </p:nvSpPr>
        <p:spPr>
          <a:xfrm>
            <a:off x="1972682" y="4844165"/>
            <a:ext cx="2456701" cy="580159"/>
          </a:xfrm>
          <a:prstGeom prst="rect">
            <a:avLst/>
          </a:prstGeom>
          <a:solidFill>
            <a:schemeClr val="accent1">
              <a:lumMod val="75000"/>
            </a:schemeClr>
          </a:solidFill>
        </p:spPr>
        <p:txBody>
          <a:bodyPr wrap="square" rtlCol="0">
            <a:spAutoFit/>
          </a:bodyPr>
          <a:lstStyle>
            <a:defPPr>
              <a:defRPr lang="en-US"/>
            </a:defPPr>
            <a:lvl1pPr>
              <a:defRPr sz="2400">
                <a:solidFill>
                  <a:schemeClr val="bg1"/>
                </a:solidFill>
              </a:defRPr>
            </a:lvl1pPr>
          </a:lstStyle>
          <a:p>
            <a:pPr algn="l"/>
            <a:r>
              <a:rPr lang="fr-FR" sz="975" b="1" dirty="0">
                <a:sym typeface="Wingdings" panose="05000000000000000000" pitchFamily="2" charset="2"/>
              </a:rPr>
              <a:t>Mobilité en 2050</a:t>
            </a:r>
          </a:p>
          <a:p>
            <a:pPr algn="l"/>
            <a:r>
              <a:rPr lang="fr-FR" sz="813" dirty="0">
                <a:sym typeface="Wingdings" panose="05000000000000000000" pitchFamily="2" charset="2"/>
              </a:rPr>
              <a:t>Diminuer de -17 % le nombre de km parcourus par personne (aérien international compris)</a:t>
            </a:r>
          </a:p>
          <a:p>
            <a:pPr marL="150036" indent="-150036" algn="l">
              <a:buFont typeface="Arial" panose="020B0604020202020204" pitchFamily="34" charset="0"/>
              <a:buChar char="•"/>
            </a:pPr>
            <a:endParaRPr lang="fr-FR" sz="569" dirty="0">
              <a:sym typeface="Wingdings" panose="05000000000000000000" pitchFamily="2" charset="2"/>
            </a:endParaRPr>
          </a:p>
        </p:txBody>
      </p:sp>
      <p:sp>
        <p:nvSpPr>
          <p:cNvPr id="46" name="ZoneTexte 45"/>
          <p:cNvSpPr txBox="1"/>
          <p:nvPr/>
        </p:nvSpPr>
        <p:spPr>
          <a:xfrm>
            <a:off x="1969339" y="5395279"/>
            <a:ext cx="2460044" cy="742767"/>
          </a:xfrm>
          <a:prstGeom prst="rect">
            <a:avLst/>
          </a:prstGeom>
          <a:solidFill>
            <a:schemeClr val="accent1">
              <a:lumMod val="75000"/>
            </a:schemeClr>
          </a:solidFill>
        </p:spPr>
        <p:txBody>
          <a:bodyPr wrap="square" rtlCol="0">
            <a:spAutoFit/>
          </a:bodyPr>
          <a:lstStyle>
            <a:defPPr>
              <a:defRPr lang="en-US"/>
            </a:defPPr>
            <a:lvl1pPr>
              <a:defRPr sz="2400">
                <a:solidFill>
                  <a:schemeClr val="bg1"/>
                </a:solidFill>
              </a:defRPr>
            </a:lvl1pPr>
          </a:lstStyle>
          <a:p>
            <a:pPr algn="l"/>
            <a:r>
              <a:rPr lang="fr-FR" sz="975" b="1" dirty="0">
                <a:sym typeface="Wingdings" panose="05000000000000000000" pitchFamily="2" charset="2"/>
              </a:rPr>
              <a:t>Déplacements quotidiens 2050</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4 % en marche</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25 % en vélo, VAE, véhicules intermédiaires</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15 % en transports en commun</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56 % en voiture ou moto</a:t>
            </a:r>
          </a:p>
        </p:txBody>
      </p:sp>
      <p:sp>
        <p:nvSpPr>
          <p:cNvPr id="47" name="ZoneTexte 46"/>
          <p:cNvSpPr txBox="1"/>
          <p:nvPr/>
        </p:nvSpPr>
        <p:spPr>
          <a:xfrm>
            <a:off x="1969339" y="6141199"/>
            <a:ext cx="2460044" cy="617670"/>
          </a:xfrm>
          <a:prstGeom prst="rect">
            <a:avLst/>
          </a:prstGeom>
          <a:solidFill>
            <a:schemeClr val="accent1">
              <a:lumMod val="75000"/>
            </a:schemeClr>
          </a:solidFill>
        </p:spPr>
        <p:txBody>
          <a:bodyPr wrap="square" rtlCol="0">
            <a:spAutoFit/>
          </a:bodyPr>
          <a:lstStyle>
            <a:defPPr>
              <a:defRPr lang="en-US"/>
            </a:defPPr>
            <a:lvl1pPr>
              <a:defRPr sz="2400">
                <a:solidFill>
                  <a:schemeClr val="bg1"/>
                </a:solidFill>
              </a:defRPr>
            </a:lvl1pPr>
          </a:lstStyle>
          <a:p>
            <a:pPr algn="l"/>
            <a:r>
              <a:rPr lang="fr-FR" sz="975" b="1" dirty="0">
                <a:sym typeface="Wingdings" panose="05000000000000000000" pitchFamily="2" charset="2"/>
              </a:rPr>
              <a:t>Déplacements longues distances 2050</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38 % en train ou autocar</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35 % en voiture</a:t>
            </a:r>
          </a:p>
          <a:p>
            <a:pPr marL="95857" lvl="1" indent="-95857" algn="l">
              <a:buFont typeface="Calibri" panose="020F0502020204030204" pitchFamily="34" charset="0"/>
              <a:buChar char="‐"/>
            </a:pPr>
            <a:r>
              <a:rPr lang="fr-FR" sz="813" dirty="0">
                <a:solidFill>
                  <a:schemeClr val="bg1"/>
                </a:solidFill>
                <a:sym typeface="Wingdings" panose="05000000000000000000" pitchFamily="2" charset="2"/>
              </a:rPr>
              <a:t>27 % en avion</a:t>
            </a:r>
          </a:p>
        </p:txBody>
      </p:sp>
      <p:sp>
        <p:nvSpPr>
          <p:cNvPr id="49" name="infrastructure urbaine + sociale"/>
          <p:cNvSpPr/>
          <p:nvPr/>
        </p:nvSpPr>
        <p:spPr>
          <a:xfrm>
            <a:off x="1579770" y="3326025"/>
            <a:ext cx="891599" cy="187282"/>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Espace public</a:t>
            </a:r>
            <a:endParaRPr sz="1000" cap="all" dirty="0">
              <a:latin typeface="Arial Narrow" panose="020B0606020202030204" pitchFamily="34" charset="0"/>
            </a:endParaRPr>
          </a:p>
        </p:txBody>
      </p:sp>
      <p:sp>
        <p:nvSpPr>
          <p:cNvPr id="50" name="infrastructure urbaine + sociale"/>
          <p:cNvSpPr/>
          <p:nvPr/>
        </p:nvSpPr>
        <p:spPr>
          <a:xfrm>
            <a:off x="4372569" y="2395736"/>
            <a:ext cx="934167" cy="153748"/>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Import-Export</a:t>
            </a:r>
            <a:endParaRPr sz="1000" cap="all" dirty="0">
              <a:latin typeface="Arial Narrow" panose="020B0606020202030204" pitchFamily="34" charset="0"/>
            </a:endParaRPr>
          </a:p>
        </p:txBody>
      </p:sp>
      <p:sp>
        <p:nvSpPr>
          <p:cNvPr id="17" name="Rectangle 16"/>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rPr>
              <a:t>3</a:t>
            </a:r>
          </a:p>
        </p:txBody>
      </p:sp>
      <p:pic>
        <p:nvPicPr>
          <p:cNvPr id="4" name="Image 3"/>
          <p:cNvPicPr>
            <a:picLocks noChangeAspect="1"/>
          </p:cNvPicPr>
          <p:nvPr/>
        </p:nvPicPr>
        <p:blipFill>
          <a:blip r:embed="rId3"/>
          <a:stretch>
            <a:fillRect/>
          </a:stretch>
        </p:blipFill>
        <p:spPr>
          <a:xfrm>
            <a:off x="4519795" y="4820396"/>
            <a:ext cx="2881093" cy="2005050"/>
          </a:xfrm>
          <a:prstGeom prst="rect">
            <a:avLst/>
          </a:prstGeom>
        </p:spPr>
      </p:pic>
      <p:sp>
        <p:nvSpPr>
          <p:cNvPr id="2" name="Ellipse 1"/>
          <p:cNvSpPr/>
          <p:nvPr/>
        </p:nvSpPr>
        <p:spPr>
          <a:xfrm>
            <a:off x="5306736" y="2549484"/>
            <a:ext cx="139014" cy="150387"/>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9604935" y="3723288"/>
            <a:ext cx="139014" cy="150387"/>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4372569" y="2755390"/>
            <a:ext cx="139014" cy="253448"/>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3356127" y="3558512"/>
            <a:ext cx="387707" cy="329551"/>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Ellipse 20"/>
          <p:cNvSpPr/>
          <p:nvPr/>
        </p:nvSpPr>
        <p:spPr>
          <a:xfrm>
            <a:off x="3894910" y="3633705"/>
            <a:ext cx="143124" cy="329551"/>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Ellipse 21"/>
          <p:cNvSpPr/>
          <p:nvPr/>
        </p:nvSpPr>
        <p:spPr>
          <a:xfrm>
            <a:off x="1960094" y="2913320"/>
            <a:ext cx="381662" cy="405517"/>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Ellipse 22"/>
          <p:cNvSpPr/>
          <p:nvPr/>
        </p:nvSpPr>
        <p:spPr>
          <a:xfrm>
            <a:off x="1713602" y="2865612"/>
            <a:ext cx="306126" cy="283597"/>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Ellipse 23"/>
          <p:cNvSpPr/>
          <p:nvPr/>
        </p:nvSpPr>
        <p:spPr>
          <a:xfrm>
            <a:off x="947626" y="3514883"/>
            <a:ext cx="636105" cy="646792"/>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llipse 24"/>
          <p:cNvSpPr/>
          <p:nvPr/>
        </p:nvSpPr>
        <p:spPr>
          <a:xfrm>
            <a:off x="4150885" y="3044489"/>
            <a:ext cx="443368" cy="294311"/>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Ellipse 25"/>
          <p:cNvSpPr/>
          <p:nvPr/>
        </p:nvSpPr>
        <p:spPr>
          <a:xfrm>
            <a:off x="5154558" y="3031469"/>
            <a:ext cx="1621375" cy="634575"/>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Ellipse 26"/>
          <p:cNvSpPr/>
          <p:nvPr/>
        </p:nvSpPr>
        <p:spPr>
          <a:xfrm rot="19433354">
            <a:off x="6842836" y="3579364"/>
            <a:ext cx="443368" cy="561107"/>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Ellipse 27"/>
          <p:cNvSpPr/>
          <p:nvPr/>
        </p:nvSpPr>
        <p:spPr>
          <a:xfrm>
            <a:off x="7231669" y="3739522"/>
            <a:ext cx="552444" cy="117915"/>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Ellipse 28"/>
          <p:cNvSpPr/>
          <p:nvPr/>
        </p:nvSpPr>
        <p:spPr>
          <a:xfrm>
            <a:off x="7650846" y="4174927"/>
            <a:ext cx="622582" cy="122876"/>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Ellipse 29"/>
          <p:cNvSpPr/>
          <p:nvPr/>
        </p:nvSpPr>
        <p:spPr>
          <a:xfrm>
            <a:off x="9492628" y="3987533"/>
            <a:ext cx="350712" cy="310270"/>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Ellipse 30"/>
          <p:cNvSpPr/>
          <p:nvPr/>
        </p:nvSpPr>
        <p:spPr>
          <a:xfrm>
            <a:off x="8661414" y="2457445"/>
            <a:ext cx="457501" cy="278835"/>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infrastructure urbaine + sociale"/>
          <p:cNvSpPr/>
          <p:nvPr/>
        </p:nvSpPr>
        <p:spPr>
          <a:xfrm>
            <a:off x="8227316" y="4297803"/>
            <a:ext cx="1012218" cy="218266"/>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Infrastructure</a:t>
            </a:r>
            <a:endParaRPr sz="1000" cap="all" dirty="0">
              <a:latin typeface="Arial Narrow" panose="020B0606020202030204" pitchFamily="34" charset="0"/>
            </a:endParaRPr>
          </a:p>
        </p:txBody>
      </p:sp>
      <p:sp>
        <p:nvSpPr>
          <p:cNvPr id="35" name="infrastructure urbaine + sociale"/>
          <p:cNvSpPr/>
          <p:nvPr/>
        </p:nvSpPr>
        <p:spPr>
          <a:xfrm>
            <a:off x="8733425" y="3130490"/>
            <a:ext cx="554717" cy="218266"/>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énergie</a:t>
            </a:r>
            <a:endParaRPr sz="1000" cap="all" dirty="0">
              <a:latin typeface="Arial Narrow" panose="020B0606020202030204" pitchFamily="34" charset="0"/>
            </a:endParaRPr>
          </a:p>
        </p:txBody>
      </p:sp>
      <p:sp>
        <p:nvSpPr>
          <p:cNvPr id="48" name="infrastructure urbaine + sociale"/>
          <p:cNvSpPr/>
          <p:nvPr/>
        </p:nvSpPr>
        <p:spPr>
          <a:xfrm>
            <a:off x="5754026" y="2943154"/>
            <a:ext cx="538269" cy="164959"/>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Mobilité</a:t>
            </a:r>
            <a:endParaRPr sz="1000" cap="all" dirty="0">
              <a:latin typeface="Arial Narrow" panose="020B0606020202030204" pitchFamily="34" charset="0"/>
            </a:endParaRPr>
          </a:p>
        </p:txBody>
      </p:sp>
      <p:sp>
        <p:nvSpPr>
          <p:cNvPr id="36" name="infrastructure urbaine + sociale"/>
          <p:cNvSpPr/>
          <p:nvPr/>
        </p:nvSpPr>
        <p:spPr>
          <a:xfrm>
            <a:off x="3443398" y="1601450"/>
            <a:ext cx="929171" cy="308969"/>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Aménagement du territoire</a:t>
            </a:r>
            <a:endParaRPr sz="1000" cap="all" dirty="0">
              <a:latin typeface="Arial Narrow" panose="020B0606020202030204" pitchFamily="34" charset="0"/>
            </a:endParaRPr>
          </a:p>
        </p:txBody>
      </p:sp>
      <p:sp>
        <p:nvSpPr>
          <p:cNvPr id="37" name="ZoneTexte 36"/>
          <p:cNvSpPr txBox="1"/>
          <p:nvPr/>
        </p:nvSpPr>
        <p:spPr>
          <a:xfrm>
            <a:off x="1866665" y="4502458"/>
            <a:ext cx="6547802" cy="338554"/>
          </a:xfrm>
          <a:prstGeom prst="rect">
            <a:avLst/>
          </a:prstGeom>
          <a:noFill/>
        </p:spPr>
        <p:txBody>
          <a:bodyPr wrap="square" rtlCol="0">
            <a:spAutoFit/>
          </a:bodyPr>
          <a:lstStyle/>
          <a:p>
            <a:r>
              <a:rPr lang="fr-FR" sz="1600" b="1" dirty="0">
                <a:latin typeface="Calibri" panose="020F0502020204030204" pitchFamily="34" charset="0"/>
                <a:cs typeface="Calibri" panose="020F0502020204030204" pitchFamily="34" charset="0"/>
              </a:rPr>
              <a:t>Les objectifs pour atteindre la neutralité carbone en 2050 </a:t>
            </a:r>
          </a:p>
        </p:txBody>
      </p:sp>
      <p:cxnSp>
        <p:nvCxnSpPr>
          <p:cNvPr id="6" name="Connecteur droit avec flèche 5"/>
          <p:cNvCxnSpPr/>
          <p:nvPr/>
        </p:nvCxnSpPr>
        <p:spPr>
          <a:xfrm>
            <a:off x="3987645" y="5766662"/>
            <a:ext cx="55621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8" name="ZoneTexte 37"/>
          <p:cNvSpPr txBox="1"/>
          <p:nvPr/>
        </p:nvSpPr>
        <p:spPr>
          <a:xfrm>
            <a:off x="0" y="0"/>
            <a:ext cx="9906000" cy="595035"/>
          </a:xfrm>
          <a:prstGeom prst="rect">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38338" rtl="0" fontAlgn="auto" latinLnBrk="0" hangingPunct="0">
              <a:lnSpc>
                <a:spcPct val="100000"/>
              </a:lnSpc>
              <a:spcBef>
                <a:spcPts val="0"/>
              </a:spcBef>
              <a:spcAft>
                <a:spcPts val="0"/>
              </a:spcAft>
              <a:buClrTx/>
              <a:buSzTx/>
              <a:buFontTx/>
              <a:buNone/>
              <a:tabLst/>
            </a:pPr>
            <a:r>
              <a:rPr lang="fr-FR" sz="3200" dirty="0">
                <a:solidFill>
                  <a:schemeClr val="bg1"/>
                </a:solidFill>
                <a:latin typeface="Arial Narrow" panose="020B0606020202030204" pitchFamily="34" charset="0"/>
                <a:sym typeface="Helvetica Neue"/>
              </a:rPr>
              <a:t>Renaissance </a:t>
            </a:r>
            <a:r>
              <a:rPr lang="fr-FR" sz="3200" cap="all" dirty="0">
                <a:solidFill>
                  <a:schemeClr val="bg1"/>
                </a:solidFill>
                <a:latin typeface="Arial Narrow" panose="020B0606020202030204" pitchFamily="34" charset="0"/>
                <a:sym typeface="Helvetica Neue"/>
              </a:rPr>
              <a:t>é</a:t>
            </a:r>
            <a:r>
              <a:rPr lang="fr-FR" sz="3200" dirty="0">
                <a:solidFill>
                  <a:schemeClr val="bg1"/>
                </a:solidFill>
                <a:latin typeface="Arial Narrow" panose="020B0606020202030204" pitchFamily="34" charset="0"/>
                <a:sym typeface="Helvetica Neue"/>
              </a:rPr>
              <a:t>cologique</a:t>
            </a:r>
            <a:endParaRPr kumimoji="0" lang="fr-FR" sz="3200" b="0" i="0" u="none" strike="noStrike" cap="none" spc="0" normalizeH="0" baseline="0" dirty="0">
              <a:ln>
                <a:noFill/>
              </a:ln>
              <a:solidFill>
                <a:schemeClr val="bg1"/>
              </a:solidFill>
              <a:effectLst/>
              <a:uFillTx/>
              <a:latin typeface="Arial Narrow" panose="020B0606020202030204" pitchFamily="34" charset="0"/>
              <a:sym typeface="Helvetica Neue"/>
            </a:endParaRPr>
          </a:p>
        </p:txBody>
      </p:sp>
      <p:sp>
        <p:nvSpPr>
          <p:cNvPr id="42" name="infrastructure urbaine + sociale"/>
          <p:cNvSpPr/>
          <p:nvPr/>
        </p:nvSpPr>
        <p:spPr>
          <a:xfrm>
            <a:off x="2869942" y="2879530"/>
            <a:ext cx="486185" cy="164959"/>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école</a:t>
            </a:r>
            <a:endParaRPr sz="1000" cap="all" dirty="0">
              <a:latin typeface="Arial Narrow" panose="020B0606020202030204" pitchFamily="34" charset="0"/>
            </a:endParaRPr>
          </a:p>
        </p:txBody>
      </p:sp>
      <p:sp>
        <p:nvSpPr>
          <p:cNvPr id="43" name="infrastructure urbaine + sociale"/>
          <p:cNvSpPr/>
          <p:nvPr/>
        </p:nvSpPr>
        <p:spPr>
          <a:xfrm>
            <a:off x="811138" y="4009968"/>
            <a:ext cx="405188" cy="207252"/>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sport</a:t>
            </a:r>
            <a:endParaRPr sz="1000" cap="all" dirty="0">
              <a:latin typeface="Arial Narrow" panose="020B0606020202030204" pitchFamily="34" charset="0"/>
            </a:endParaRPr>
          </a:p>
        </p:txBody>
      </p:sp>
      <p:sp>
        <p:nvSpPr>
          <p:cNvPr id="44" name="infrastructure urbaine + sociale"/>
          <p:cNvSpPr/>
          <p:nvPr/>
        </p:nvSpPr>
        <p:spPr>
          <a:xfrm>
            <a:off x="2341756" y="3980711"/>
            <a:ext cx="608478" cy="207252"/>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culture</a:t>
            </a:r>
            <a:endParaRPr sz="1000" cap="all" dirty="0">
              <a:latin typeface="Arial Narrow" panose="020B0606020202030204" pitchFamily="34" charset="0"/>
            </a:endParaRPr>
          </a:p>
        </p:txBody>
      </p:sp>
      <p:sp>
        <p:nvSpPr>
          <p:cNvPr id="51" name="infrastructure urbaine + sociale"/>
          <p:cNvSpPr/>
          <p:nvPr/>
        </p:nvSpPr>
        <p:spPr>
          <a:xfrm>
            <a:off x="3613067" y="2649494"/>
            <a:ext cx="759501" cy="207252"/>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commerce</a:t>
            </a:r>
            <a:endParaRPr sz="1000" cap="all" dirty="0">
              <a:latin typeface="Arial Narrow" panose="020B0606020202030204" pitchFamily="34" charset="0"/>
            </a:endParaRPr>
          </a:p>
        </p:txBody>
      </p:sp>
      <p:sp>
        <p:nvSpPr>
          <p:cNvPr id="52" name="infrastructure urbaine + sociale"/>
          <p:cNvSpPr/>
          <p:nvPr/>
        </p:nvSpPr>
        <p:spPr>
          <a:xfrm>
            <a:off x="5153647" y="3607170"/>
            <a:ext cx="899822" cy="207252"/>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mutualisation</a:t>
            </a:r>
            <a:endParaRPr sz="1000" cap="all" dirty="0">
              <a:latin typeface="Arial Narrow" panose="020B0606020202030204" pitchFamily="34" charset="0"/>
            </a:endParaRPr>
          </a:p>
        </p:txBody>
      </p:sp>
      <p:sp>
        <p:nvSpPr>
          <p:cNvPr id="53" name="Rectangle 52"/>
          <p:cNvSpPr/>
          <p:nvPr/>
        </p:nvSpPr>
        <p:spPr>
          <a:xfrm>
            <a:off x="103424" y="924839"/>
            <a:ext cx="8585966" cy="523220"/>
          </a:xfrm>
          <a:prstGeom prst="rect">
            <a:avLst/>
          </a:prstGeom>
        </p:spPr>
        <p:txBody>
          <a:bodyPr wrap="square">
            <a:spAutoFit/>
          </a:bodyPr>
          <a:lstStyle/>
          <a:p>
            <a:r>
              <a:rPr lang="fr-FR" sz="1400" dirty="0">
                <a:latin typeface="Arial Narrow" panose="020B0606020202030204" pitchFamily="34" charset="0"/>
              </a:rPr>
              <a:t>Voici les principaux dessins et cartes chantiers en lien avec la mobilité qui permettent de décrire aux enfants les différents modes de transports et infrastructures que l’on utilise pour effectuer nos activités</a:t>
            </a:r>
          </a:p>
        </p:txBody>
      </p:sp>
      <p:sp>
        <p:nvSpPr>
          <p:cNvPr id="54" name="Rectangle 53"/>
          <p:cNvSpPr/>
          <p:nvPr/>
        </p:nvSpPr>
        <p:spPr>
          <a:xfrm>
            <a:off x="92239" y="681603"/>
            <a:ext cx="9543079" cy="307777"/>
          </a:xfrm>
          <a:prstGeom prst="rect">
            <a:avLst/>
          </a:prstGeom>
        </p:spPr>
        <p:txBody>
          <a:bodyPr wrap="square">
            <a:spAutoFit/>
          </a:bodyPr>
          <a:lstStyle/>
          <a:p>
            <a:r>
              <a:rPr lang="fr-FR" sz="1400" dirty="0">
                <a:latin typeface="Arial Narrow" panose="020B0606020202030204" pitchFamily="34" charset="0"/>
              </a:rPr>
              <a:t>Pour acquérir l’outil et vous former contacter l’association renaissance écologique </a:t>
            </a:r>
            <a:r>
              <a:rPr lang="fr-FR" sz="1400" dirty="0">
                <a:latin typeface="Arial Narrow" panose="020B0606020202030204" pitchFamily="34" charset="0"/>
                <a:hlinkClick r:id="rId4"/>
              </a:rPr>
              <a:t>https://renaissanceecologique.org/</a:t>
            </a:r>
            <a:r>
              <a:rPr lang="fr-FR" sz="1400" dirty="0">
                <a:latin typeface="Arial Narrow" panose="020B0606020202030204" pitchFamily="34" charset="0"/>
              </a:rPr>
              <a:t> .</a:t>
            </a:r>
          </a:p>
        </p:txBody>
      </p:sp>
    </p:spTree>
    <p:extLst>
      <p:ext uri="{BB962C8B-B14F-4D97-AF65-F5344CB8AC3E}">
        <p14:creationId xmlns:p14="http://schemas.microsoft.com/office/powerpoint/2010/main" val="4134791171"/>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p:transition spd="slow">
        <p:dissolve/>
      </p:transition>
    </mc:Fallback>
  </mc:AlternateContent>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CE7A2E6FCAEE4BAE9118E9D112F658" ma:contentTypeVersion="17" ma:contentTypeDescription="Crée un document." ma:contentTypeScope="" ma:versionID="629b32f6b77c92fc89ebfc5a38f05e42">
  <xsd:schema xmlns:xsd="http://www.w3.org/2001/XMLSchema" xmlns:xs="http://www.w3.org/2001/XMLSchema" xmlns:p="http://schemas.microsoft.com/office/2006/metadata/properties" xmlns:ns2="0593265d-43d0-41f1-bf90-71663c214a05" xmlns:ns3="9266256a-98fa-424e-872b-6985db9b882c" targetNamespace="http://schemas.microsoft.com/office/2006/metadata/properties" ma:root="true" ma:fieldsID="dbce1c3e2466e18a7602686ee6f725fa" ns2:_="" ns3:_="">
    <xsd:import namespace="0593265d-43d0-41f1-bf90-71663c214a05"/>
    <xsd:import namespace="9266256a-98fa-424e-872b-6985db9b882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93265d-43d0-41f1-bf90-71663c214a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af9b8fe4-599e-462f-b08c-fee6fce5c5bc"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66256a-98fa-424e-872b-6985db9b882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f44f31fa-c9b1-4c4a-9e95-1df4af171d5b}" ma:internalName="TaxCatchAll" ma:showField="CatchAllData" ma:web="9266256a-98fa-424e-872b-6985db9b882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593265d-43d0-41f1-bf90-71663c214a05">
      <Terms xmlns="http://schemas.microsoft.com/office/infopath/2007/PartnerControls"/>
    </lcf76f155ced4ddcb4097134ff3c332f>
    <TaxCatchAll xmlns="9266256a-98fa-424e-872b-6985db9b882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4B5A3A-96E9-4CF4-8E22-608ADF74D3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93265d-43d0-41f1-bf90-71663c214a05"/>
    <ds:schemaRef ds:uri="9266256a-98fa-424e-872b-6985db9b88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1F72631-0B84-4F70-BCEC-8B4D2AC9BE0E}">
  <ds:schemaRefs>
    <ds:schemaRef ds:uri="http://purl.org/dc/terms/"/>
    <ds:schemaRef ds:uri="http://schemas.microsoft.com/office/2006/metadata/properties"/>
    <ds:schemaRef ds:uri="http://purl.org/dc/dcmitype/"/>
    <ds:schemaRef ds:uri="http://schemas.microsoft.com/office/2006/documentManagement/types"/>
    <ds:schemaRef ds:uri="http://purl.org/dc/elements/1.1/"/>
    <ds:schemaRef ds:uri="0593265d-43d0-41f1-bf90-71663c214a05"/>
    <ds:schemaRef ds:uri="http://schemas.microsoft.com/office/infopath/2007/PartnerControls"/>
    <ds:schemaRef ds:uri="9266256a-98fa-424e-872b-6985db9b882c"/>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726CCB3-15D3-4B8A-A856-023199D165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19282</TotalTime>
  <Words>4433</Words>
  <Application>Microsoft Office PowerPoint</Application>
  <PresentationFormat>Format A4 (210 x 297 mm)</PresentationFormat>
  <Paragraphs>349</Paragraphs>
  <Slides>42</Slides>
  <Notes>9</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42</vt:i4>
      </vt:variant>
    </vt:vector>
  </HeadingPairs>
  <TitlesOfParts>
    <vt:vector size="52" baseType="lpstr">
      <vt:lpstr>Aptos Narrow</vt:lpstr>
      <vt:lpstr>Arial</vt:lpstr>
      <vt:lpstr>Arial Narrow</vt:lpstr>
      <vt:lpstr>Bahnschrift</vt:lpstr>
      <vt:lpstr>Bahnschrift Light</vt:lpstr>
      <vt:lpstr>Calibri</vt:lpstr>
      <vt:lpstr>Calibri Light</vt:lpstr>
      <vt:lpstr>Helvetica Neue Medium</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Les émissions de gaz à effet de serre d’un Français</vt:lpstr>
      <vt:lpstr>Les émissions de gaz à effet de serre de la mobilité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Imagier mobilité  cycle 1 (maternelle)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Imagiers mobilité  cycle 2 (CP-CE2) et cycle 3 (CM1 &gt; 6ème)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Imagiers déplacements en format A6</dc:title>
  <dc:creator>AMBLARD chrystelle</dc:creator>
  <cp:lastModifiedBy>Amblard Chrystelle</cp:lastModifiedBy>
  <cp:revision>119</cp:revision>
  <cp:lastPrinted>2025-12-05T16:49:40Z</cp:lastPrinted>
  <dcterms:created xsi:type="dcterms:W3CDTF">2025-04-28T13:09:44Z</dcterms:created>
  <dcterms:modified xsi:type="dcterms:W3CDTF">2026-02-20T16:31:58Z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0x01010042CE7A2E6FCAEE4BAE9118E9D112F658</vt:lpwstr>
  </property>
  <property fmtid="{D5CDD505-2E9C-101B-9397-08002B2CF9AE}" pid="3" name="MediaServiceImageTags">
    <vt:lpwstr/>
  </property>
</Properties>
</file>